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PT Sans Narrow"/>
      <p:regular r:id="rId33"/>
      <p:bold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08">
          <p15:clr>
            <a:srgbClr val="747775"/>
          </p15:clr>
        </p15:guide>
        <p15:guide id="2" pos="26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08" orient="horz"/>
        <p:guide pos="261"/>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PTSansNarrow-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OpenSans-regular.fntdata"/><Relationship Id="rId12" Type="http://schemas.openxmlformats.org/officeDocument/2006/relationships/slide" Target="slides/slide7.xml"/><Relationship Id="rId34" Type="http://schemas.openxmlformats.org/officeDocument/2006/relationships/font" Target="fonts/PTSansNarrow-bold.fntdata"/><Relationship Id="rId15" Type="http://schemas.openxmlformats.org/officeDocument/2006/relationships/slide" Target="slides/slide10.xml"/><Relationship Id="rId37" Type="http://schemas.openxmlformats.org/officeDocument/2006/relationships/font" Target="fonts/OpenSans-italic.fntdata"/><Relationship Id="rId14" Type="http://schemas.openxmlformats.org/officeDocument/2006/relationships/slide" Target="slides/slide9.xml"/><Relationship Id="rId36" Type="http://schemas.openxmlformats.org/officeDocument/2006/relationships/font" Target="fonts/OpenSans-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pen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dbddc82f46_0_1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dbddc82f46_0_1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e27190d67e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e27190d67e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training and validation metrics demonstrate a consistent decrease in loss values over 100 epochs, indicating effective learning and model convergence. Precision and recall metrics show improvement and stabilization, reflecting the model's growing accuracy and reliability in detecting objects. The mean Average Precision (mAP) metrics further confirm the model's robustness, with mAP@50 reaching around 0.7 and mAP@50-95 stabilizing around 0.5, signifying strong overall performance in object detection tasks.(many graphs)</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dbddc82f46_0_2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dbddc82f46_0_2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e27190d67e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e27190d67e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e27190d67e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e27190d67e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e27190d67e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e27190d67e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e5545907a2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e5545907a2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dbddc82f46_0_2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dbddc82f46_0_2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e27190d67e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e27190d67e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695D46"/>
              </a:solidFill>
            </a:endParaRPr>
          </a:p>
          <a:p>
            <a:pPr indent="0" lvl="0" marL="0" rtl="0" algn="l">
              <a:spcBef>
                <a:spcPts val="0"/>
              </a:spcBef>
              <a:spcAft>
                <a:spcPts val="0"/>
              </a:spcAft>
              <a:buClr>
                <a:schemeClr val="dk1"/>
              </a:buClr>
              <a:buSzPts val="1100"/>
              <a:buFont typeface="Arial"/>
              <a:buNone/>
            </a:pPr>
            <a:r>
              <a:rPr lang="en" sz="1200">
                <a:solidFill>
                  <a:srgbClr val="695D46"/>
                </a:solidFill>
              </a:rPr>
              <a:t>The CNN model results demonstrate robust training and validation performance over 8 epochs. The accuracy graph indicates that both training and validation accuracy converge around 95%, showcasing the model's effectiveness. The loss graph reveals a consistent decrease in both training and validation loss, with convergence around a low loss value, further indicating the model's reliability. These results suggest that the CNN model generalizes well to new data and effectively learns the patterns required for accurate classification.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e5545907a2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e5545907a2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695D46"/>
              </a:solidFill>
            </a:endParaRPr>
          </a:p>
          <a:p>
            <a:pPr indent="0" lvl="0" marL="0" rtl="0" algn="l">
              <a:spcBef>
                <a:spcPts val="0"/>
              </a:spcBef>
              <a:spcAft>
                <a:spcPts val="0"/>
              </a:spcAft>
              <a:buNone/>
            </a:pPr>
            <a:r>
              <a:rPr lang="en" sz="1200">
                <a:solidFill>
                  <a:srgbClr val="695D46"/>
                </a:solidFill>
              </a:rPr>
              <a:t>The CNN model results demonstrate robust training and validation performance over 8 epochs. The accuracy graph indicates that both training and validation accuracy converge around 95%, showcasing the model's effectiveness. The loss graph reveals a consistent decrease in both training and validation loss, with convergence around a low loss value, further indicating the model's reliability. These results suggest that the CNN model generalizes well to new data and effectively learns the patterns required for accurate classification.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e27190d67e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e27190d67e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e5545907a2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e5545907a2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e5327cd6f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e5327cd6f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e5545907a2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e5545907a2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e5545907a2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e5545907a2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e5545907a2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e5545907a2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e27190d67e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e27190d67e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e27190d67e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e27190d67e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e23e94d8fe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e23e94d8fe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e5545907a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e5545907a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e27190d6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e27190d6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dc6499fb9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dc6499fb9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e27190d6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e27190d6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9" name="Google Shape;59;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0" name="Google Shape;30;p4"/>
          <p:cNvPicPr preferRelativeResize="0"/>
          <p:nvPr/>
        </p:nvPicPr>
        <p:blipFill>
          <a:blip r:embed="rId2">
            <a:alphaModFix/>
          </a:blip>
          <a:stretch>
            <a:fillRect/>
          </a:stretch>
        </p:blipFill>
        <p:spPr>
          <a:xfrm>
            <a:off x="7137200" y="0"/>
            <a:ext cx="2006799" cy="10528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3" name="Google Shape;33;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8" name="Google Shape;3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 name="Google Shape;4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3" name="Shape 43"/>
        <p:cNvGrpSpPr/>
        <p:nvPr/>
      </p:nvGrpSpPr>
      <p:grpSpPr>
        <a:xfrm>
          <a:off x="0" y="0"/>
          <a:ext cx="0" cy="0"/>
          <a:chOff x="0" y="0"/>
          <a:chExt cx="0" cy="0"/>
        </a:xfrm>
      </p:grpSpPr>
      <p:sp>
        <p:nvSpPr>
          <p:cNvPr id="44" name="Google Shape;44;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jpg"/><Relationship Id="rId4" Type="http://schemas.openxmlformats.org/officeDocument/2006/relationships/image" Target="../media/image23.jpg"/><Relationship Id="rId5"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github.com/ultralytics" TargetMode="External"/><Relationship Id="rId4" Type="http://schemas.openxmlformats.org/officeDocument/2006/relationships/hyperlink" Target="https://github.com/ultralytics/ultralytic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 name="Shape 66"/>
        <p:cNvGrpSpPr/>
        <p:nvPr/>
      </p:nvGrpSpPr>
      <p:grpSpPr>
        <a:xfrm>
          <a:off x="0" y="0"/>
          <a:ext cx="0" cy="0"/>
          <a:chOff x="0" y="0"/>
          <a:chExt cx="0" cy="0"/>
        </a:xfrm>
      </p:grpSpPr>
      <p:grpSp>
        <p:nvGrpSpPr>
          <p:cNvPr id="67" name="Google Shape;67;p13"/>
          <p:cNvGrpSpPr/>
          <p:nvPr/>
        </p:nvGrpSpPr>
        <p:grpSpPr>
          <a:xfrm>
            <a:off x="84850" y="236813"/>
            <a:ext cx="1395900" cy="657662"/>
            <a:chOff x="265750" y="445013"/>
            <a:chExt cx="1395900" cy="657662"/>
          </a:xfrm>
        </p:grpSpPr>
        <p:pic>
          <p:nvPicPr>
            <p:cNvPr id="68" name="Google Shape;68;p13"/>
            <p:cNvPicPr preferRelativeResize="0"/>
            <p:nvPr/>
          </p:nvPicPr>
          <p:blipFill>
            <a:blip r:embed="rId3">
              <a:alphaModFix/>
            </a:blip>
            <a:stretch>
              <a:fillRect/>
            </a:stretch>
          </p:blipFill>
          <p:spPr>
            <a:xfrm>
              <a:off x="311700" y="445013"/>
              <a:ext cx="1349949" cy="529975"/>
            </a:xfrm>
            <a:prstGeom prst="rect">
              <a:avLst/>
            </a:prstGeom>
            <a:noFill/>
            <a:ln>
              <a:noFill/>
            </a:ln>
          </p:spPr>
        </p:pic>
        <p:sp>
          <p:nvSpPr>
            <p:cNvPr id="69" name="Google Shape;69;p13"/>
            <p:cNvSpPr txBox="1"/>
            <p:nvPr/>
          </p:nvSpPr>
          <p:spPr>
            <a:xfrm>
              <a:off x="265750" y="865675"/>
              <a:ext cx="1395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202124"/>
                  </a:solidFill>
                  <a:highlight>
                    <a:srgbClr val="FFFFFF"/>
                  </a:highlight>
                </a:rPr>
                <a:t>Copyright © 2024 - PartikelART </a:t>
              </a:r>
              <a:endParaRPr sz="200">
                <a:solidFill>
                  <a:schemeClr val="dk2"/>
                </a:solidFill>
                <a:latin typeface="Open Sans"/>
                <a:ea typeface="Open Sans"/>
                <a:cs typeface="Open Sans"/>
                <a:sym typeface="Open Sans"/>
              </a:endParaRPr>
            </a:p>
          </p:txBody>
        </p:sp>
      </p:grpSp>
      <p:grpSp>
        <p:nvGrpSpPr>
          <p:cNvPr id="70" name="Google Shape;70;p13"/>
          <p:cNvGrpSpPr/>
          <p:nvPr/>
        </p:nvGrpSpPr>
        <p:grpSpPr>
          <a:xfrm>
            <a:off x="0" y="4823750"/>
            <a:ext cx="9170400" cy="996525"/>
            <a:chOff x="0" y="4747550"/>
            <a:chExt cx="9170400" cy="996525"/>
          </a:xfrm>
        </p:grpSpPr>
        <p:sp>
          <p:nvSpPr>
            <p:cNvPr id="71" name="Google Shape;71;p13"/>
            <p:cNvSpPr/>
            <p:nvPr/>
          </p:nvSpPr>
          <p:spPr>
            <a:xfrm>
              <a:off x="0" y="4858475"/>
              <a:ext cx="9170400" cy="8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2" name="Google Shape;72;p13"/>
            <p:cNvSpPr txBox="1"/>
            <p:nvPr/>
          </p:nvSpPr>
          <p:spPr>
            <a:xfrm>
              <a:off x="208350" y="4747550"/>
              <a:ext cx="88545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Open Sans"/>
                  <a:ea typeface="Open Sans"/>
                  <a:cs typeface="Open Sans"/>
                  <a:sym typeface="Open Sans"/>
                </a:rPr>
                <a:t>HARSH YADAV | ANANYA PAL | RAJ ANILBHAI PAWAR |SAPTARSI BHATTACHARYA | PURVANSHI SHARMA</a:t>
              </a:r>
              <a:endParaRPr b="1" sz="1300">
                <a:solidFill>
                  <a:schemeClr val="dk2"/>
                </a:solidFill>
                <a:latin typeface="Open Sans"/>
                <a:ea typeface="Open Sans"/>
                <a:cs typeface="Open Sans"/>
                <a:sym typeface="Open Sans"/>
              </a:endParaRPr>
            </a:p>
          </p:txBody>
        </p:sp>
      </p:grpSp>
      <p:sp>
        <p:nvSpPr>
          <p:cNvPr id="73" name="Google Shape;73;p13"/>
          <p:cNvSpPr txBox="1"/>
          <p:nvPr>
            <p:ph idx="12" type="sldNum"/>
          </p:nvPr>
        </p:nvSpPr>
        <p:spPr>
          <a:xfrm>
            <a:off x="84724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Arial"/>
                <a:ea typeface="Arial"/>
                <a:cs typeface="Arial"/>
                <a:sym typeface="Arial"/>
              </a:rPr>
              <a:t>‹#›</a:t>
            </a:fld>
            <a:endParaRPr b="1" sz="1700">
              <a:latin typeface="Arial"/>
              <a:ea typeface="Arial"/>
              <a:cs typeface="Arial"/>
              <a:sym typeface="Arial"/>
            </a:endParaRPr>
          </a:p>
        </p:txBody>
      </p:sp>
      <p:sp>
        <p:nvSpPr>
          <p:cNvPr id="74" name="Google Shape;74;p13"/>
          <p:cNvSpPr txBox="1"/>
          <p:nvPr/>
        </p:nvSpPr>
        <p:spPr>
          <a:xfrm>
            <a:off x="1301250" y="2073450"/>
            <a:ext cx="6541500" cy="99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INDUSTRIAL DATA SCIENCE 2</a:t>
            </a:r>
            <a:endParaRPr b="1" sz="1800">
              <a:solidFill>
                <a:schemeClr val="dk2"/>
              </a:solidFill>
            </a:endParaRPr>
          </a:p>
          <a:p>
            <a:pPr indent="0" lvl="0" marL="0" rtl="0" algn="ctr">
              <a:spcBef>
                <a:spcPts val="0"/>
              </a:spcBef>
              <a:spcAft>
                <a:spcPts val="0"/>
              </a:spcAft>
              <a:buNone/>
            </a:pPr>
            <a:r>
              <a:t/>
            </a:r>
            <a:endParaRPr b="1" sz="1800">
              <a:solidFill>
                <a:schemeClr val="dk2"/>
              </a:solidFill>
            </a:endParaRPr>
          </a:p>
          <a:p>
            <a:pPr indent="0" lvl="0" marL="0" rtl="0" algn="ctr">
              <a:spcBef>
                <a:spcPts val="0"/>
              </a:spcBef>
              <a:spcAft>
                <a:spcPts val="0"/>
              </a:spcAft>
              <a:buNone/>
            </a:pPr>
            <a:r>
              <a:rPr b="1" lang="en" sz="1800">
                <a:solidFill>
                  <a:schemeClr val="dk2"/>
                </a:solidFill>
              </a:rPr>
              <a:t>CASE STUDY- GROUP III</a:t>
            </a:r>
            <a:endParaRPr b="1"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grpSp>
        <p:nvGrpSpPr>
          <p:cNvPr id="171" name="Google Shape;171;p22"/>
          <p:cNvGrpSpPr/>
          <p:nvPr/>
        </p:nvGrpSpPr>
        <p:grpSpPr>
          <a:xfrm>
            <a:off x="0" y="4823750"/>
            <a:ext cx="9170400" cy="996525"/>
            <a:chOff x="0" y="4823750"/>
            <a:chExt cx="9170400" cy="996525"/>
          </a:xfrm>
        </p:grpSpPr>
        <p:sp>
          <p:nvSpPr>
            <p:cNvPr id="172" name="Google Shape;172;p22"/>
            <p:cNvSpPr/>
            <p:nvPr/>
          </p:nvSpPr>
          <p:spPr>
            <a:xfrm>
              <a:off x="0" y="4934675"/>
              <a:ext cx="9170400" cy="8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73" name="Google Shape;173;p22"/>
            <p:cNvSpPr txBox="1"/>
            <p:nvPr/>
          </p:nvSpPr>
          <p:spPr>
            <a:xfrm>
              <a:off x="208350" y="4823750"/>
              <a:ext cx="88545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Open Sans"/>
                  <a:ea typeface="Open Sans"/>
                  <a:cs typeface="Open Sans"/>
                  <a:sym typeface="Open Sans"/>
                </a:rPr>
                <a:t>HARSH YADAV | ANANYA PAL | RAJ ANILBHAI PAWAR |SAPTARSI BHATTACHARYA | PURVANSHI SHARMA</a:t>
              </a:r>
              <a:endParaRPr b="1" sz="1300">
                <a:solidFill>
                  <a:schemeClr val="dk2"/>
                </a:solidFill>
                <a:latin typeface="Open Sans"/>
                <a:ea typeface="Open Sans"/>
                <a:cs typeface="Open Sans"/>
                <a:sym typeface="Open Sans"/>
              </a:endParaRPr>
            </a:p>
          </p:txBody>
        </p:sp>
      </p:grpSp>
      <p:pic>
        <p:nvPicPr>
          <p:cNvPr id="174" name="Google Shape;174;p22"/>
          <p:cNvPicPr preferRelativeResize="0"/>
          <p:nvPr/>
        </p:nvPicPr>
        <p:blipFill>
          <a:blip r:embed="rId3">
            <a:alphaModFix/>
          </a:blip>
          <a:stretch>
            <a:fillRect/>
          </a:stretch>
        </p:blipFill>
        <p:spPr>
          <a:xfrm>
            <a:off x="610138" y="873075"/>
            <a:ext cx="7923727" cy="3961874"/>
          </a:xfrm>
          <a:prstGeom prst="rect">
            <a:avLst/>
          </a:prstGeom>
          <a:noFill/>
          <a:ln>
            <a:noFill/>
          </a:ln>
        </p:spPr>
      </p:pic>
      <p:sp>
        <p:nvSpPr>
          <p:cNvPr id="175" name="Google Shape;175;p22"/>
          <p:cNvSpPr txBox="1"/>
          <p:nvPr>
            <p:ph idx="12" type="sldNum"/>
          </p:nvPr>
        </p:nvSpPr>
        <p:spPr>
          <a:xfrm>
            <a:off x="84724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Arial"/>
                <a:ea typeface="Arial"/>
                <a:cs typeface="Arial"/>
                <a:sym typeface="Arial"/>
              </a:rPr>
              <a:t>‹#›</a:t>
            </a:fld>
            <a:endParaRPr b="1" sz="17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p:nvPr/>
        </p:nvSpPr>
        <p:spPr>
          <a:xfrm>
            <a:off x="0" y="4934675"/>
            <a:ext cx="9170400" cy="8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81" name="Google Shape;181;p23"/>
          <p:cNvSpPr txBox="1"/>
          <p:nvPr/>
        </p:nvSpPr>
        <p:spPr>
          <a:xfrm>
            <a:off x="958500" y="261250"/>
            <a:ext cx="7227000" cy="26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2800">
                <a:solidFill>
                  <a:srgbClr val="83B925"/>
                </a:solidFill>
                <a:latin typeface="PT Sans Narrow"/>
                <a:ea typeface="PT Sans Narrow"/>
                <a:cs typeface="PT Sans Narrow"/>
                <a:sym typeface="PT Sans Narrow"/>
              </a:rPr>
              <a:t>Train Batch Results</a:t>
            </a:r>
            <a:endParaRPr sz="1000">
              <a:solidFill>
                <a:schemeClr val="dk2"/>
              </a:solidFill>
              <a:latin typeface="Open Sans"/>
              <a:ea typeface="Open Sans"/>
              <a:cs typeface="Open Sans"/>
              <a:sym typeface="Open Sans"/>
            </a:endParaRPr>
          </a:p>
        </p:txBody>
      </p:sp>
      <p:pic>
        <p:nvPicPr>
          <p:cNvPr id="182" name="Google Shape;182;p23"/>
          <p:cNvPicPr preferRelativeResize="0"/>
          <p:nvPr/>
        </p:nvPicPr>
        <p:blipFill>
          <a:blip r:embed="rId3">
            <a:alphaModFix/>
          </a:blip>
          <a:stretch>
            <a:fillRect/>
          </a:stretch>
        </p:blipFill>
        <p:spPr>
          <a:xfrm>
            <a:off x="2649550" y="902650"/>
            <a:ext cx="3844901" cy="3844901"/>
          </a:xfrm>
          <a:prstGeom prst="rect">
            <a:avLst/>
          </a:prstGeom>
          <a:noFill/>
          <a:ln>
            <a:noFill/>
          </a:ln>
        </p:spPr>
      </p:pic>
      <p:sp>
        <p:nvSpPr>
          <p:cNvPr id="183" name="Google Shape;183;p23"/>
          <p:cNvSpPr txBox="1"/>
          <p:nvPr>
            <p:ph idx="12" type="sldNum"/>
          </p:nvPr>
        </p:nvSpPr>
        <p:spPr>
          <a:xfrm>
            <a:off x="84724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Arial"/>
                <a:ea typeface="Arial"/>
                <a:cs typeface="Arial"/>
                <a:sym typeface="Arial"/>
              </a:rPr>
              <a:t>‹#›</a:t>
            </a:fld>
            <a:endParaRPr b="1" sz="1700">
              <a:latin typeface="Arial"/>
              <a:ea typeface="Arial"/>
              <a:cs typeface="Arial"/>
              <a:sym typeface="Arial"/>
            </a:endParaRPr>
          </a:p>
        </p:txBody>
      </p:sp>
      <p:sp>
        <p:nvSpPr>
          <p:cNvPr id="184" name="Google Shape;184;p23"/>
          <p:cNvSpPr txBox="1"/>
          <p:nvPr/>
        </p:nvSpPr>
        <p:spPr>
          <a:xfrm>
            <a:off x="208350" y="4823750"/>
            <a:ext cx="88545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Open Sans"/>
                <a:ea typeface="Open Sans"/>
                <a:cs typeface="Open Sans"/>
                <a:sym typeface="Open Sans"/>
              </a:rPr>
              <a:t>HARSH YADAV | ANANYA PAL | RAJ ANILBHAI PAWAR |SAPTARSI BHATTACHARYA | PURVANSHI SHARMA</a:t>
            </a:r>
            <a:endParaRPr b="1" sz="1300">
              <a:solidFill>
                <a:schemeClr val="dk2"/>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p:nvPr/>
        </p:nvSpPr>
        <p:spPr>
          <a:xfrm>
            <a:off x="0" y="4934675"/>
            <a:ext cx="9170400" cy="8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90" name="Google Shape;190;p24"/>
          <p:cNvSpPr txBox="1"/>
          <p:nvPr/>
        </p:nvSpPr>
        <p:spPr>
          <a:xfrm>
            <a:off x="958500" y="504075"/>
            <a:ext cx="7227000" cy="26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2900">
                <a:solidFill>
                  <a:srgbClr val="83B925"/>
                </a:solidFill>
                <a:latin typeface="PT Sans Narrow"/>
                <a:ea typeface="PT Sans Narrow"/>
                <a:cs typeface="PT Sans Narrow"/>
                <a:sym typeface="PT Sans Narrow"/>
              </a:rPr>
              <a:t>Validation Batch- Prediction Results</a:t>
            </a:r>
            <a:endParaRPr sz="1100">
              <a:solidFill>
                <a:schemeClr val="dk2"/>
              </a:solidFill>
              <a:latin typeface="Open Sans"/>
              <a:ea typeface="Open Sans"/>
              <a:cs typeface="Open Sans"/>
              <a:sym typeface="Open Sans"/>
            </a:endParaRPr>
          </a:p>
        </p:txBody>
      </p:sp>
      <p:pic>
        <p:nvPicPr>
          <p:cNvPr id="191" name="Google Shape;191;p24"/>
          <p:cNvPicPr preferRelativeResize="0"/>
          <p:nvPr/>
        </p:nvPicPr>
        <p:blipFill>
          <a:blip r:embed="rId3">
            <a:alphaModFix/>
          </a:blip>
          <a:stretch>
            <a:fillRect/>
          </a:stretch>
        </p:blipFill>
        <p:spPr>
          <a:xfrm>
            <a:off x="2715750" y="1122925"/>
            <a:ext cx="3712502" cy="3712526"/>
          </a:xfrm>
          <a:prstGeom prst="rect">
            <a:avLst/>
          </a:prstGeom>
          <a:noFill/>
          <a:ln>
            <a:noFill/>
          </a:ln>
        </p:spPr>
      </p:pic>
      <p:sp>
        <p:nvSpPr>
          <p:cNvPr id="192" name="Google Shape;192;p24"/>
          <p:cNvSpPr txBox="1"/>
          <p:nvPr>
            <p:ph idx="12" type="sldNum"/>
          </p:nvPr>
        </p:nvSpPr>
        <p:spPr>
          <a:xfrm>
            <a:off x="84724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Arial"/>
                <a:ea typeface="Arial"/>
                <a:cs typeface="Arial"/>
                <a:sym typeface="Arial"/>
              </a:rPr>
              <a:t>‹#›</a:t>
            </a:fld>
            <a:endParaRPr b="1" sz="1700">
              <a:latin typeface="Arial"/>
              <a:ea typeface="Arial"/>
              <a:cs typeface="Arial"/>
              <a:sym typeface="Arial"/>
            </a:endParaRPr>
          </a:p>
        </p:txBody>
      </p:sp>
      <p:sp>
        <p:nvSpPr>
          <p:cNvPr id="193" name="Google Shape;193;p24"/>
          <p:cNvSpPr txBox="1"/>
          <p:nvPr/>
        </p:nvSpPr>
        <p:spPr>
          <a:xfrm>
            <a:off x="0" y="4828225"/>
            <a:ext cx="88545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Open Sans"/>
                <a:ea typeface="Open Sans"/>
                <a:cs typeface="Open Sans"/>
                <a:sym typeface="Open Sans"/>
              </a:rPr>
              <a:t>HARSH YADAV | ANANYA PAL | RAJ ANILBHAI PAWAR |SAPTARSI BHATTACHARYA | PURVANSHI SHARMA</a:t>
            </a:r>
            <a:endParaRPr b="1" sz="1300">
              <a:solidFill>
                <a:schemeClr val="dk2"/>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grpSp>
        <p:nvGrpSpPr>
          <p:cNvPr id="198" name="Google Shape;198;p25"/>
          <p:cNvGrpSpPr/>
          <p:nvPr/>
        </p:nvGrpSpPr>
        <p:grpSpPr>
          <a:xfrm>
            <a:off x="0" y="4823750"/>
            <a:ext cx="9170400" cy="996525"/>
            <a:chOff x="0" y="4823750"/>
            <a:chExt cx="9170400" cy="996525"/>
          </a:xfrm>
        </p:grpSpPr>
        <p:sp>
          <p:nvSpPr>
            <p:cNvPr id="199" name="Google Shape;199;p25"/>
            <p:cNvSpPr/>
            <p:nvPr/>
          </p:nvSpPr>
          <p:spPr>
            <a:xfrm>
              <a:off x="0" y="4934675"/>
              <a:ext cx="9170400" cy="8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00" name="Google Shape;200;p25"/>
            <p:cNvSpPr txBox="1"/>
            <p:nvPr/>
          </p:nvSpPr>
          <p:spPr>
            <a:xfrm>
              <a:off x="208350" y="4823750"/>
              <a:ext cx="88545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Open Sans"/>
                  <a:ea typeface="Open Sans"/>
                  <a:cs typeface="Open Sans"/>
                  <a:sym typeface="Open Sans"/>
                </a:rPr>
                <a:t>HARSH YADAV | ANANYA PAL | RAJ ANILBHAI PAWAR |SAPTARSI BHATTACHARYA | PURVANSHI SHARMA</a:t>
              </a:r>
              <a:endParaRPr b="1" sz="1300">
                <a:solidFill>
                  <a:schemeClr val="dk2"/>
                </a:solidFill>
                <a:latin typeface="Open Sans"/>
                <a:ea typeface="Open Sans"/>
                <a:cs typeface="Open Sans"/>
                <a:sym typeface="Open Sans"/>
              </a:endParaRPr>
            </a:p>
          </p:txBody>
        </p:sp>
      </p:grpSp>
      <p:pic>
        <p:nvPicPr>
          <p:cNvPr id="201" name="Google Shape;201;p25"/>
          <p:cNvPicPr preferRelativeResize="0"/>
          <p:nvPr/>
        </p:nvPicPr>
        <p:blipFill>
          <a:blip r:embed="rId3">
            <a:alphaModFix/>
          </a:blip>
          <a:stretch>
            <a:fillRect/>
          </a:stretch>
        </p:blipFill>
        <p:spPr>
          <a:xfrm>
            <a:off x="236875" y="1821350"/>
            <a:ext cx="4636959" cy="2512300"/>
          </a:xfrm>
          <a:prstGeom prst="rect">
            <a:avLst/>
          </a:prstGeom>
          <a:noFill/>
          <a:ln>
            <a:noFill/>
          </a:ln>
        </p:spPr>
      </p:pic>
      <p:pic>
        <p:nvPicPr>
          <p:cNvPr id="202" name="Google Shape;202;p25"/>
          <p:cNvPicPr preferRelativeResize="0"/>
          <p:nvPr/>
        </p:nvPicPr>
        <p:blipFill>
          <a:blip r:embed="rId4">
            <a:alphaModFix/>
          </a:blip>
          <a:stretch>
            <a:fillRect/>
          </a:stretch>
        </p:blipFill>
        <p:spPr>
          <a:xfrm>
            <a:off x="4992100" y="1821350"/>
            <a:ext cx="3896400" cy="2512300"/>
          </a:xfrm>
          <a:prstGeom prst="rect">
            <a:avLst/>
          </a:prstGeom>
          <a:noFill/>
          <a:ln>
            <a:noFill/>
          </a:ln>
        </p:spPr>
      </p:pic>
      <p:sp>
        <p:nvSpPr>
          <p:cNvPr id="203" name="Google Shape;203;p25"/>
          <p:cNvSpPr txBox="1"/>
          <p:nvPr/>
        </p:nvSpPr>
        <p:spPr>
          <a:xfrm>
            <a:off x="2908950" y="850750"/>
            <a:ext cx="3962100" cy="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83B925"/>
                </a:solidFill>
                <a:latin typeface="PT Sans Narrow"/>
                <a:ea typeface="PT Sans Narrow"/>
                <a:cs typeface="PT Sans Narrow"/>
                <a:sym typeface="PT Sans Narrow"/>
              </a:rPr>
              <a:t>Graphical User Interface</a:t>
            </a:r>
            <a:endParaRPr b="1" sz="2600">
              <a:solidFill>
                <a:srgbClr val="83B925"/>
              </a:solidFill>
              <a:latin typeface="PT Sans Narrow"/>
              <a:ea typeface="PT Sans Narrow"/>
              <a:cs typeface="PT Sans Narrow"/>
              <a:sym typeface="PT Sans Narrow"/>
            </a:endParaRPr>
          </a:p>
        </p:txBody>
      </p:sp>
      <p:sp>
        <p:nvSpPr>
          <p:cNvPr id="204" name="Google Shape;204;p25"/>
          <p:cNvSpPr txBox="1"/>
          <p:nvPr>
            <p:ph idx="12" type="sldNum"/>
          </p:nvPr>
        </p:nvSpPr>
        <p:spPr>
          <a:xfrm>
            <a:off x="84724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Arial"/>
                <a:ea typeface="Arial"/>
                <a:cs typeface="Arial"/>
                <a:sym typeface="Arial"/>
              </a:rPr>
              <a:t>‹#›</a:t>
            </a:fld>
            <a:endParaRPr b="1" sz="170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grpSp>
        <p:nvGrpSpPr>
          <p:cNvPr id="209" name="Google Shape;209;p26"/>
          <p:cNvGrpSpPr/>
          <p:nvPr/>
        </p:nvGrpSpPr>
        <p:grpSpPr>
          <a:xfrm>
            <a:off x="0" y="4823750"/>
            <a:ext cx="9170400" cy="996525"/>
            <a:chOff x="0" y="4823750"/>
            <a:chExt cx="9170400" cy="996525"/>
          </a:xfrm>
        </p:grpSpPr>
        <p:sp>
          <p:nvSpPr>
            <p:cNvPr id="210" name="Google Shape;210;p26"/>
            <p:cNvSpPr/>
            <p:nvPr/>
          </p:nvSpPr>
          <p:spPr>
            <a:xfrm>
              <a:off x="0" y="4934675"/>
              <a:ext cx="9170400" cy="8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11" name="Google Shape;211;p26"/>
            <p:cNvSpPr txBox="1"/>
            <p:nvPr/>
          </p:nvSpPr>
          <p:spPr>
            <a:xfrm>
              <a:off x="208350" y="4823750"/>
              <a:ext cx="88545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Open Sans"/>
                  <a:ea typeface="Open Sans"/>
                  <a:cs typeface="Open Sans"/>
                  <a:sym typeface="Open Sans"/>
                </a:rPr>
                <a:t>HARSH YADAV | ANANYA PAL | RAJ ANILBHAI PAWAR |SAPTARSI BHATTACHARYA | PURVANSHI SHARMA</a:t>
              </a:r>
              <a:endParaRPr b="1" sz="1300">
                <a:solidFill>
                  <a:schemeClr val="dk2"/>
                </a:solidFill>
                <a:latin typeface="Open Sans"/>
                <a:ea typeface="Open Sans"/>
                <a:cs typeface="Open Sans"/>
                <a:sym typeface="Open Sans"/>
              </a:endParaRPr>
            </a:p>
          </p:txBody>
        </p:sp>
      </p:grpSp>
      <p:pic>
        <p:nvPicPr>
          <p:cNvPr id="212" name="Google Shape;212;p26"/>
          <p:cNvPicPr preferRelativeResize="0"/>
          <p:nvPr/>
        </p:nvPicPr>
        <p:blipFill>
          <a:blip r:embed="rId3">
            <a:alphaModFix/>
          </a:blip>
          <a:stretch>
            <a:fillRect/>
          </a:stretch>
        </p:blipFill>
        <p:spPr>
          <a:xfrm>
            <a:off x="846975" y="678500"/>
            <a:ext cx="7448902" cy="4145250"/>
          </a:xfrm>
          <a:prstGeom prst="rect">
            <a:avLst/>
          </a:prstGeom>
          <a:noFill/>
          <a:ln>
            <a:noFill/>
          </a:ln>
        </p:spPr>
      </p:pic>
      <p:sp>
        <p:nvSpPr>
          <p:cNvPr id="213" name="Google Shape;213;p26"/>
          <p:cNvSpPr txBox="1"/>
          <p:nvPr>
            <p:ph idx="12" type="sldNum"/>
          </p:nvPr>
        </p:nvSpPr>
        <p:spPr>
          <a:xfrm>
            <a:off x="84724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Arial"/>
                <a:ea typeface="Arial"/>
                <a:cs typeface="Arial"/>
                <a:sym typeface="Arial"/>
              </a:rPr>
              <a:t>‹#›</a:t>
            </a:fld>
            <a:endParaRPr b="1" sz="17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grpSp>
        <p:nvGrpSpPr>
          <p:cNvPr id="218" name="Google Shape;218;p27"/>
          <p:cNvGrpSpPr/>
          <p:nvPr/>
        </p:nvGrpSpPr>
        <p:grpSpPr>
          <a:xfrm>
            <a:off x="0" y="4823750"/>
            <a:ext cx="9170400" cy="996525"/>
            <a:chOff x="0" y="4823750"/>
            <a:chExt cx="9170400" cy="996525"/>
          </a:xfrm>
        </p:grpSpPr>
        <p:sp>
          <p:nvSpPr>
            <p:cNvPr id="219" name="Google Shape;219;p27"/>
            <p:cNvSpPr/>
            <p:nvPr/>
          </p:nvSpPr>
          <p:spPr>
            <a:xfrm>
              <a:off x="0" y="4934675"/>
              <a:ext cx="9170400" cy="8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20" name="Google Shape;220;p27"/>
            <p:cNvSpPr txBox="1"/>
            <p:nvPr/>
          </p:nvSpPr>
          <p:spPr>
            <a:xfrm>
              <a:off x="208350" y="4823750"/>
              <a:ext cx="88545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Open Sans"/>
                  <a:ea typeface="Open Sans"/>
                  <a:cs typeface="Open Sans"/>
                  <a:sym typeface="Open Sans"/>
                </a:rPr>
                <a:t>HARSH YADAV | ANANYA PAL | RAJ ANILBHAI PAWAR |SAPTARSI BHATTACHARYA | PURVANSHI SHARMA</a:t>
              </a:r>
              <a:endParaRPr b="1" sz="1300">
                <a:solidFill>
                  <a:schemeClr val="dk2"/>
                </a:solidFill>
                <a:latin typeface="Open Sans"/>
                <a:ea typeface="Open Sans"/>
                <a:cs typeface="Open Sans"/>
                <a:sym typeface="Open Sans"/>
              </a:endParaRPr>
            </a:p>
          </p:txBody>
        </p:sp>
      </p:grpSp>
      <p:sp>
        <p:nvSpPr>
          <p:cNvPr id="221" name="Google Shape;221;p27"/>
          <p:cNvSpPr txBox="1"/>
          <p:nvPr>
            <p:ph idx="12" type="sldNum"/>
          </p:nvPr>
        </p:nvSpPr>
        <p:spPr>
          <a:xfrm>
            <a:off x="84724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Arial"/>
                <a:ea typeface="Arial"/>
                <a:cs typeface="Arial"/>
                <a:sym typeface="Arial"/>
              </a:rPr>
              <a:t>‹#›</a:t>
            </a:fld>
            <a:endParaRPr b="1" sz="1700">
              <a:latin typeface="Arial"/>
              <a:ea typeface="Arial"/>
              <a:cs typeface="Arial"/>
              <a:sym typeface="Arial"/>
            </a:endParaRPr>
          </a:p>
        </p:txBody>
      </p:sp>
      <p:pic>
        <p:nvPicPr>
          <p:cNvPr id="222" name="Google Shape;222;p27"/>
          <p:cNvPicPr preferRelativeResize="0"/>
          <p:nvPr/>
        </p:nvPicPr>
        <p:blipFill>
          <a:blip r:embed="rId3">
            <a:alphaModFix/>
          </a:blip>
          <a:stretch>
            <a:fillRect/>
          </a:stretch>
        </p:blipFill>
        <p:spPr>
          <a:xfrm>
            <a:off x="665024" y="819124"/>
            <a:ext cx="7661549" cy="3991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grpSp>
        <p:nvGrpSpPr>
          <p:cNvPr id="227" name="Google Shape;227;p28"/>
          <p:cNvGrpSpPr/>
          <p:nvPr/>
        </p:nvGrpSpPr>
        <p:grpSpPr>
          <a:xfrm>
            <a:off x="0" y="4823750"/>
            <a:ext cx="9170400" cy="996525"/>
            <a:chOff x="0" y="4823750"/>
            <a:chExt cx="9170400" cy="996525"/>
          </a:xfrm>
        </p:grpSpPr>
        <p:sp>
          <p:nvSpPr>
            <p:cNvPr id="228" name="Google Shape;228;p28"/>
            <p:cNvSpPr/>
            <p:nvPr/>
          </p:nvSpPr>
          <p:spPr>
            <a:xfrm>
              <a:off x="0" y="4934675"/>
              <a:ext cx="9170400" cy="8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29" name="Google Shape;229;p28"/>
            <p:cNvSpPr txBox="1"/>
            <p:nvPr/>
          </p:nvSpPr>
          <p:spPr>
            <a:xfrm>
              <a:off x="208350" y="4823750"/>
              <a:ext cx="88545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Open Sans"/>
                  <a:ea typeface="Open Sans"/>
                  <a:cs typeface="Open Sans"/>
                  <a:sym typeface="Open Sans"/>
                </a:rPr>
                <a:t>HARSH YADAV | ANANYA PAL | RAJ ANILBHAI PAWAR |SAPTARSI BHATTACHARYA | PURVANSHI SHARMA</a:t>
              </a:r>
              <a:endParaRPr b="1" sz="1300">
                <a:solidFill>
                  <a:schemeClr val="dk2"/>
                </a:solidFill>
                <a:latin typeface="Open Sans"/>
                <a:ea typeface="Open Sans"/>
                <a:cs typeface="Open Sans"/>
                <a:sym typeface="Open Sans"/>
              </a:endParaRPr>
            </a:p>
          </p:txBody>
        </p:sp>
      </p:grpSp>
      <p:sp>
        <p:nvSpPr>
          <p:cNvPr id="230" name="Google Shape;230;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83B925"/>
                </a:solidFill>
              </a:rPr>
              <a:t>CNN Methodology</a:t>
            </a:r>
            <a:endParaRPr>
              <a:solidFill>
                <a:srgbClr val="83B925"/>
              </a:solidFill>
            </a:endParaRPr>
          </a:p>
        </p:txBody>
      </p:sp>
      <p:pic>
        <p:nvPicPr>
          <p:cNvPr id="231" name="Google Shape;231;p28"/>
          <p:cNvPicPr preferRelativeResize="0"/>
          <p:nvPr/>
        </p:nvPicPr>
        <p:blipFill>
          <a:blip r:embed="rId3">
            <a:alphaModFix/>
          </a:blip>
          <a:stretch>
            <a:fillRect/>
          </a:stretch>
        </p:blipFill>
        <p:spPr>
          <a:xfrm>
            <a:off x="152400" y="1228625"/>
            <a:ext cx="4907168" cy="3442725"/>
          </a:xfrm>
          <a:prstGeom prst="rect">
            <a:avLst/>
          </a:prstGeom>
          <a:noFill/>
          <a:ln>
            <a:noFill/>
          </a:ln>
        </p:spPr>
      </p:pic>
      <p:sp>
        <p:nvSpPr>
          <p:cNvPr id="232" name="Google Shape;232;p28"/>
          <p:cNvSpPr txBox="1"/>
          <p:nvPr/>
        </p:nvSpPr>
        <p:spPr>
          <a:xfrm>
            <a:off x="5556525" y="1494088"/>
            <a:ext cx="3183600" cy="29880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Char char="-"/>
            </a:pPr>
            <a:r>
              <a:rPr lang="en" sz="1700">
                <a:solidFill>
                  <a:schemeClr val="dk2"/>
                </a:solidFill>
              </a:rPr>
              <a:t>100 epochs</a:t>
            </a:r>
            <a:endParaRPr sz="1700">
              <a:solidFill>
                <a:schemeClr val="dk2"/>
              </a:solidFill>
            </a:endParaRPr>
          </a:p>
          <a:p>
            <a:pPr indent="0" lvl="0" marL="457200" rtl="0" algn="l">
              <a:spcBef>
                <a:spcPts val="0"/>
              </a:spcBef>
              <a:spcAft>
                <a:spcPts val="0"/>
              </a:spcAft>
              <a:buNone/>
            </a:pPr>
            <a:r>
              <a:t/>
            </a:r>
            <a:endParaRPr sz="1700">
              <a:solidFill>
                <a:schemeClr val="dk2"/>
              </a:solidFill>
            </a:endParaRPr>
          </a:p>
          <a:p>
            <a:pPr indent="-336550" lvl="0" marL="457200" rtl="0" algn="l">
              <a:spcBef>
                <a:spcPts val="0"/>
              </a:spcBef>
              <a:spcAft>
                <a:spcPts val="0"/>
              </a:spcAft>
              <a:buClr>
                <a:schemeClr val="dk2"/>
              </a:buClr>
              <a:buSzPts val="1700"/>
              <a:buChar char="-"/>
            </a:pPr>
            <a:r>
              <a:rPr b="1" lang="en" sz="1700">
                <a:solidFill>
                  <a:schemeClr val="dk2"/>
                </a:solidFill>
              </a:rPr>
              <a:t>Batch size </a:t>
            </a:r>
            <a:r>
              <a:rPr lang="en" sz="1700">
                <a:solidFill>
                  <a:schemeClr val="dk2"/>
                </a:solidFill>
              </a:rPr>
              <a:t>- 32</a:t>
            </a:r>
            <a:endParaRPr sz="1700">
              <a:solidFill>
                <a:schemeClr val="dk2"/>
              </a:solidFill>
            </a:endParaRPr>
          </a:p>
          <a:p>
            <a:pPr indent="0" lvl="0" marL="0" rtl="0" algn="l">
              <a:spcBef>
                <a:spcPts val="0"/>
              </a:spcBef>
              <a:spcAft>
                <a:spcPts val="0"/>
              </a:spcAft>
              <a:buNone/>
            </a:pPr>
            <a:r>
              <a:t/>
            </a:r>
            <a:endParaRPr sz="1700">
              <a:solidFill>
                <a:schemeClr val="dk2"/>
              </a:solidFill>
            </a:endParaRPr>
          </a:p>
        </p:txBody>
      </p:sp>
      <p:sp>
        <p:nvSpPr>
          <p:cNvPr id="233" name="Google Shape;233;p28"/>
          <p:cNvSpPr txBox="1"/>
          <p:nvPr>
            <p:ph idx="12" type="sldNum"/>
          </p:nvPr>
        </p:nvSpPr>
        <p:spPr>
          <a:xfrm>
            <a:off x="84724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Arial"/>
                <a:ea typeface="Arial"/>
                <a:cs typeface="Arial"/>
                <a:sym typeface="Arial"/>
              </a:rPr>
              <a:t>‹#›</a:t>
            </a:fld>
            <a:endParaRPr b="1" sz="17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grpSp>
        <p:nvGrpSpPr>
          <p:cNvPr id="238" name="Google Shape;238;p29"/>
          <p:cNvGrpSpPr/>
          <p:nvPr/>
        </p:nvGrpSpPr>
        <p:grpSpPr>
          <a:xfrm>
            <a:off x="0" y="4823750"/>
            <a:ext cx="9170400" cy="996525"/>
            <a:chOff x="0" y="4823750"/>
            <a:chExt cx="9170400" cy="996525"/>
          </a:xfrm>
        </p:grpSpPr>
        <p:sp>
          <p:nvSpPr>
            <p:cNvPr id="239" name="Google Shape;239;p29"/>
            <p:cNvSpPr/>
            <p:nvPr/>
          </p:nvSpPr>
          <p:spPr>
            <a:xfrm>
              <a:off x="0" y="4934675"/>
              <a:ext cx="9170400" cy="8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40" name="Google Shape;240;p29"/>
            <p:cNvSpPr txBox="1"/>
            <p:nvPr/>
          </p:nvSpPr>
          <p:spPr>
            <a:xfrm>
              <a:off x="208350" y="4823750"/>
              <a:ext cx="88545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Open Sans"/>
                  <a:ea typeface="Open Sans"/>
                  <a:cs typeface="Open Sans"/>
                  <a:sym typeface="Open Sans"/>
                </a:rPr>
                <a:t>HARSH YADAV | ANANYA PAL | RAJ ANILBHAI PAWAR |SAPTARSI BHATTACHARYA | PURVANSHI SHARMA</a:t>
              </a:r>
              <a:endParaRPr b="1" sz="1300">
                <a:solidFill>
                  <a:schemeClr val="dk2"/>
                </a:solidFill>
                <a:latin typeface="Open Sans"/>
                <a:ea typeface="Open Sans"/>
                <a:cs typeface="Open Sans"/>
                <a:sym typeface="Open Sans"/>
              </a:endParaRPr>
            </a:p>
          </p:txBody>
        </p:sp>
      </p:grpSp>
      <p:sp>
        <p:nvSpPr>
          <p:cNvPr id="241" name="Google Shape;241;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83B925"/>
                </a:solidFill>
              </a:rPr>
              <a:t>CNN Result</a:t>
            </a:r>
            <a:endParaRPr>
              <a:solidFill>
                <a:srgbClr val="83B925"/>
              </a:solidFill>
            </a:endParaRPr>
          </a:p>
        </p:txBody>
      </p:sp>
      <p:pic>
        <p:nvPicPr>
          <p:cNvPr id="242" name="Google Shape;242;p29"/>
          <p:cNvPicPr preferRelativeResize="0"/>
          <p:nvPr/>
        </p:nvPicPr>
        <p:blipFill>
          <a:blip r:embed="rId3">
            <a:alphaModFix/>
          </a:blip>
          <a:stretch>
            <a:fillRect/>
          </a:stretch>
        </p:blipFill>
        <p:spPr>
          <a:xfrm>
            <a:off x="152400" y="1304825"/>
            <a:ext cx="8839199" cy="3439411"/>
          </a:xfrm>
          <a:prstGeom prst="rect">
            <a:avLst/>
          </a:prstGeom>
          <a:noFill/>
          <a:ln>
            <a:noFill/>
          </a:ln>
        </p:spPr>
      </p:pic>
      <p:sp>
        <p:nvSpPr>
          <p:cNvPr id="243" name="Google Shape;243;p29"/>
          <p:cNvSpPr txBox="1"/>
          <p:nvPr>
            <p:ph idx="12" type="sldNum"/>
          </p:nvPr>
        </p:nvSpPr>
        <p:spPr>
          <a:xfrm>
            <a:off x="84724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Arial"/>
                <a:ea typeface="Arial"/>
                <a:cs typeface="Arial"/>
                <a:sym typeface="Arial"/>
              </a:rPr>
              <a:t>‹#›</a:t>
            </a:fld>
            <a:endParaRPr b="1" sz="17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grpSp>
        <p:nvGrpSpPr>
          <p:cNvPr id="248" name="Google Shape;248;p30"/>
          <p:cNvGrpSpPr/>
          <p:nvPr/>
        </p:nvGrpSpPr>
        <p:grpSpPr>
          <a:xfrm>
            <a:off x="0" y="4823750"/>
            <a:ext cx="9170400" cy="996525"/>
            <a:chOff x="0" y="4823750"/>
            <a:chExt cx="9170400" cy="996525"/>
          </a:xfrm>
        </p:grpSpPr>
        <p:sp>
          <p:nvSpPr>
            <p:cNvPr id="249" name="Google Shape;249;p30"/>
            <p:cNvSpPr/>
            <p:nvPr/>
          </p:nvSpPr>
          <p:spPr>
            <a:xfrm>
              <a:off x="0" y="4934675"/>
              <a:ext cx="9170400" cy="8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50" name="Google Shape;250;p30"/>
            <p:cNvSpPr txBox="1"/>
            <p:nvPr/>
          </p:nvSpPr>
          <p:spPr>
            <a:xfrm>
              <a:off x="208350" y="4823750"/>
              <a:ext cx="88545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Open Sans"/>
                  <a:ea typeface="Open Sans"/>
                  <a:cs typeface="Open Sans"/>
                  <a:sym typeface="Open Sans"/>
                </a:rPr>
                <a:t>HARSH YADAV | ANANYA PAL | RAJ ANILBHAI PAWAR |SAPTARSI BHATTACHARYA | PURVANSHI SHARMA</a:t>
              </a:r>
              <a:endParaRPr b="1" sz="1300">
                <a:solidFill>
                  <a:schemeClr val="dk2"/>
                </a:solidFill>
                <a:latin typeface="Open Sans"/>
                <a:ea typeface="Open Sans"/>
                <a:cs typeface="Open Sans"/>
                <a:sym typeface="Open Sans"/>
              </a:endParaRPr>
            </a:p>
          </p:txBody>
        </p:sp>
      </p:grpSp>
      <p:sp>
        <p:nvSpPr>
          <p:cNvPr id="251" name="Google Shape;251;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83B925"/>
                </a:solidFill>
              </a:rPr>
              <a:t>CNN Result</a:t>
            </a:r>
            <a:endParaRPr>
              <a:solidFill>
                <a:srgbClr val="83B925"/>
              </a:solidFill>
            </a:endParaRPr>
          </a:p>
        </p:txBody>
      </p:sp>
      <p:sp>
        <p:nvSpPr>
          <p:cNvPr id="252" name="Google Shape;252;p30"/>
          <p:cNvSpPr txBox="1"/>
          <p:nvPr>
            <p:ph idx="12" type="sldNum"/>
          </p:nvPr>
        </p:nvSpPr>
        <p:spPr>
          <a:xfrm>
            <a:off x="84724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Arial"/>
                <a:ea typeface="Arial"/>
                <a:cs typeface="Arial"/>
                <a:sym typeface="Arial"/>
              </a:rPr>
              <a:t>‹#›</a:t>
            </a:fld>
            <a:endParaRPr b="1" sz="1700">
              <a:latin typeface="Arial"/>
              <a:ea typeface="Arial"/>
              <a:cs typeface="Arial"/>
              <a:sym typeface="Arial"/>
            </a:endParaRPr>
          </a:p>
        </p:txBody>
      </p:sp>
      <p:pic>
        <p:nvPicPr>
          <p:cNvPr id="253" name="Google Shape;253;p30"/>
          <p:cNvPicPr preferRelativeResize="0"/>
          <p:nvPr/>
        </p:nvPicPr>
        <p:blipFill>
          <a:blip r:embed="rId3">
            <a:alphaModFix/>
          </a:blip>
          <a:stretch>
            <a:fillRect/>
          </a:stretch>
        </p:blipFill>
        <p:spPr>
          <a:xfrm>
            <a:off x="413725" y="1335925"/>
            <a:ext cx="2572892" cy="2423950"/>
          </a:xfrm>
          <a:prstGeom prst="rect">
            <a:avLst/>
          </a:prstGeom>
          <a:noFill/>
          <a:ln>
            <a:noFill/>
          </a:ln>
        </p:spPr>
      </p:pic>
      <p:pic>
        <p:nvPicPr>
          <p:cNvPr id="254" name="Google Shape;254;p30"/>
          <p:cNvPicPr preferRelativeResize="0"/>
          <p:nvPr/>
        </p:nvPicPr>
        <p:blipFill>
          <a:blip r:embed="rId4">
            <a:alphaModFix/>
          </a:blip>
          <a:stretch>
            <a:fillRect/>
          </a:stretch>
        </p:blipFill>
        <p:spPr>
          <a:xfrm>
            <a:off x="3260762" y="1289225"/>
            <a:ext cx="2622474" cy="2470650"/>
          </a:xfrm>
          <a:prstGeom prst="rect">
            <a:avLst/>
          </a:prstGeom>
          <a:noFill/>
          <a:ln>
            <a:noFill/>
          </a:ln>
        </p:spPr>
      </p:pic>
      <p:pic>
        <p:nvPicPr>
          <p:cNvPr id="255" name="Google Shape;255;p30"/>
          <p:cNvPicPr preferRelativeResize="0"/>
          <p:nvPr/>
        </p:nvPicPr>
        <p:blipFill>
          <a:blip r:embed="rId5">
            <a:alphaModFix/>
          </a:blip>
          <a:stretch>
            <a:fillRect/>
          </a:stretch>
        </p:blipFill>
        <p:spPr>
          <a:xfrm>
            <a:off x="6111225" y="1301125"/>
            <a:ext cx="2493549" cy="24935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grpSp>
        <p:nvGrpSpPr>
          <p:cNvPr id="260" name="Google Shape;260;p31"/>
          <p:cNvGrpSpPr/>
          <p:nvPr/>
        </p:nvGrpSpPr>
        <p:grpSpPr>
          <a:xfrm>
            <a:off x="0" y="4823750"/>
            <a:ext cx="9170400" cy="996525"/>
            <a:chOff x="0" y="4823750"/>
            <a:chExt cx="9170400" cy="996525"/>
          </a:xfrm>
        </p:grpSpPr>
        <p:sp>
          <p:nvSpPr>
            <p:cNvPr id="261" name="Google Shape;261;p31"/>
            <p:cNvSpPr/>
            <p:nvPr/>
          </p:nvSpPr>
          <p:spPr>
            <a:xfrm>
              <a:off x="0" y="4934675"/>
              <a:ext cx="9170400" cy="8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62" name="Google Shape;262;p31"/>
            <p:cNvSpPr txBox="1"/>
            <p:nvPr/>
          </p:nvSpPr>
          <p:spPr>
            <a:xfrm>
              <a:off x="208350" y="4823750"/>
              <a:ext cx="88545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Open Sans"/>
                  <a:ea typeface="Open Sans"/>
                  <a:cs typeface="Open Sans"/>
                  <a:sym typeface="Open Sans"/>
                </a:rPr>
                <a:t>HARSH YADAV | ANANYA PAL | RAJ ANILBHAI PAWAR |SAPTARSI BHATTACHARYA | PURVANSHI SHARMA</a:t>
              </a:r>
              <a:endParaRPr b="1" sz="1300">
                <a:solidFill>
                  <a:schemeClr val="dk2"/>
                </a:solidFill>
                <a:latin typeface="Open Sans"/>
                <a:ea typeface="Open Sans"/>
                <a:cs typeface="Open Sans"/>
                <a:sym typeface="Open Sans"/>
              </a:endParaRPr>
            </a:p>
          </p:txBody>
        </p:sp>
      </p:grpSp>
      <p:sp>
        <p:nvSpPr>
          <p:cNvPr id="263" name="Google Shape;263;p31"/>
          <p:cNvSpPr txBox="1"/>
          <p:nvPr>
            <p:ph idx="12" type="sldNum"/>
          </p:nvPr>
        </p:nvSpPr>
        <p:spPr>
          <a:xfrm>
            <a:off x="84724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Arial"/>
                <a:ea typeface="Arial"/>
                <a:cs typeface="Arial"/>
                <a:sym typeface="Arial"/>
              </a:rPr>
              <a:t>‹#›</a:t>
            </a:fld>
            <a:endParaRPr b="1" sz="1700">
              <a:latin typeface="Arial"/>
              <a:ea typeface="Arial"/>
              <a:cs typeface="Arial"/>
              <a:sym typeface="Arial"/>
            </a:endParaRPr>
          </a:p>
        </p:txBody>
      </p:sp>
      <p:pic>
        <p:nvPicPr>
          <p:cNvPr id="264" name="Google Shape;264;p31"/>
          <p:cNvPicPr preferRelativeResize="0"/>
          <p:nvPr/>
        </p:nvPicPr>
        <p:blipFill>
          <a:blip r:embed="rId3">
            <a:alphaModFix/>
          </a:blip>
          <a:stretch>
            <a:fillRect/>
          </a:stretch>
        </p:blipFill>
        <p:spPr>
          <a:xfrm>
            <a:off x="152400" y="2286000"/>
            <a:ext cx="8839199" cy="1835616"/>
          </a:xfrm>
          <a:prstGeom prst="rect">
            <a:avLst/>
          </a:prstGeom>
          <a:noFill/>
          <a:ln>
            <a:noFill/>
          </a:ln>
        </p:spPr>
      </p:pic>
      <p:sp>
        <p:nvSpPr>
          <p:cNvPr id="265" name="Google Shape;265;p31"/>
          <p:cNvSpPr txBox="1"/>
          <p:nvPr>
            <p:ph type="title"/>
          </p:nvPr>
        </p:nvSpPr>
        <p:spPr>
          <a:xfrm>
            <a:off x="311700" y="978425"/>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83B925"/>
                </a:solidFill>
              </a:rPr>
              <a:t>Project Flow Timeline Achieved </a:t>
            </a:r>
            <a:endParaRPr>
              <a:solidFill>
                <a:srgbClr val="83B92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None/>
            </a:pPr>
            <a:r>
              <a:rPr lang="en" sz="2700">
                <a:solidFill>
                  <a:srgbClr val="83B925"/>
                </a:solidFill>
              </a:rPr>
              <a:t>An Overview of the First Presentation</a:t>
            </a:r>
            <a:endParaRPr sz="2700">
              <a:solidFill>
                <a:srgbClr val="83B925"/>
              </a:solidFill>
            </a:endParaRPr>
          </a:p>
        </p:txBody>
      </p:sp>
      <p:grpSp>
        <p:nvGrpSpPr>
          <p:cNvPr id="80" name="Google Shape;80;p14"/>
          <p:cNvGrpSpPr/>
          <p:nvPr/>
        </p:nvGrpSpPr>
        <p:grpSpPr>
          <a:xfrm>
            <a:off x="84850" y="236813"/>
            <a:ext cx="1395900" cy="657662"/>
            <a:chOff x="265750" y="445013"/>
            <a:chExt cx="1395900" cy="657662"/>
          </a:xfrm>
        </p:grpSpPr>
        <p:pic>
          <p:nvPicPr>
            <p:cNvPr id="81" name="Google Shape;81;p14"/>
            <p:cNvPicPr preferRelativeResize="0"/>
            <p:nvPr/>
          </p:nvPicPr>
          <p:blipFill>
            <a:blip r:embed="rId3">
              <a:alphaModFix/>
            </a:blip>
            <a:stretch>
              <a:fillRect/>
            </a:stretch>
          </p:blipFill>
          <p:spPr>
            <a:xfrm>
              <a:off x="311700" y="445013"/>
              <a:ext cx="1349949" cy="529975"/>
            </a:xfrm>
            <a:prstGeom prst="rect">
              <a:avLst/>
            </a:prstGeom>
            <a:noFill/>
            <a:ln>
              <a:noFill/>
            </a:ln>
          </p:spPr>
        </p:pic>
        <p:sp>
          <p:nvSpPr>
            <p:cNvPr id="82" name="Google Shape;82;p14"/>
            <p:cNvSpPr txBox="1"/>
            <p:nvPr/>
          </p:nvSpPr>
          <p:spPr>
            <a:xfrm>
              <a:off x="265750" y="865675"/>
              <a:ext cx="1395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202124"/>
                  </a:solidFill>
                  <a:highlight>
                    <a:srgbClr val="FFFFFF"/>
                  </a:highlight>
                </a:rPr>
                <a:t>Copyright © 2024 - PartikelART </a:t>
              </a:r>
              <a:endParaRPr sz="200">
                <a:solidFill>
                  <a:schemeClr val="dk2"/>
                </a:solidFill>
                <a:latin typeface="Open Sans"/>
                <a:ea typeface="Open Sans"/>
                <a:cs typeface="Open Sans"/>
                <a:sym typeface="Open Sans"/>
              </a:endParaRPr>
            </a:p>
          </p:txBody>
        </p:sp>
      </p:grpSp>
      <p:grpSp>
        <p:nvGrpSpPr>
          <p:cNvPr id="83" name="Google Shape;83;p14"/>
          <p:cNvGrpSpPr/>
          <p:nvPr/>
        </p:nvGrpSpPr>
        <p:grpSpPr>
          <a:xfrm>
            <a:off x="0" y="4823750"/>
            <a:ext cx="9170400" cy="996525"/>
            <a:chOff x="0" y="4747550"/>
            <a:chExt cx="9170400" cy="996525"/>
          </a:xfrm>
        </p:grpSpPr>
        <p:sp>
          <p:nvSpPr>
            <p:cNvPr id="84" name="Google Shape;84;p14"/>
            <p:cNvSpPr/>
            <p:nvPr/>
          </p:nvSpPr>
          <p:spPr>
            <a:xfrm>
              <a:off x="0" y="4858475"/>
              <a:ext cx="9170400" cy="8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5" name="Google Shape;85;p14"/>
            <p:cNvSpPr txBox="1"/>
            <p:nvPr/>
          </p:nvSpPr>
          <p:spPr>
            <a:xfrm>
              <a:off x="208350" y="4747550"/>
              <a:ext cx="88545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Open Sans"/>
                  <a:ea typeface="Open Sans"/>
                  <a:cs typeface="Open Sans"/>
                  <a:sym typeface="Open Sans"/>
                </a:rPr>
                <a:t>HARSH YADAV | ANANYA PAL | RAJ ANILBHAI PAWAR |SAPTARSI BHATTACHARYA | PURVANSHI SHARMA</a:t>
              </a:r>
              <a:endParaRPr b="1" sz="1300">
                <a:solidFill>
                  <a:schemeClr val="dk2"/>
                </a:solidFill>
                <a:latin typeface="Open Sans"/>
                <a:ea typeface="Open Sans"/>
                <a:cs typeface="Open Sans"/>
                <a:sym typeface="Open Sans"/>
              </a:endParaRPr>
            </a:p>
          </p:txBody>
        </p:sp>
      </p:grpSp>
      <p:pic>
        <p:nvPicPr>
          <p:cNvPr id="86" name="Google Shape;86;p14"/>
          <p:cNvPicPr preferRelativeResize="0"/>
          <p:nvPr/>
        </p:nvPicPr>
        <p:blipFill>
          <a:blip r:embed="rId4">
            <a:alphaModFix/>
          </a:blip>
          <a:stretch>
            <a:fillRect/>
          </a:stretch>
        </p:blipFill>
        <p:spPr>
          <a:xfrm>
            <a:off x="2027787" y="3344200"/>
            <a:ext cx="5088428" cy="1503725"/>
          </a:xfrm>
          <a:prstGeom prst="rect">
            <a:avLst/>
          </a:prstGeom>
          <a:noFill/>
          <a:ln>
            <a:noFill/>
          </a:ln>
        </p:spPr>
      </p:pic>
      <p:sp>
        <p:nvSpPr>
          <p:cNvPr id="87" name="Google Shape;87;p14"/>
          <p:cNvSpPr txBox="1"/>
          <p:nvPr/>
        </p:nvSpPr>
        <p:spPr>
          <a:xfrm>
            <a:off x="84850" y="1230750"/>
            <a:ext cx="4299000" cy="707400"/>
          </a:xfrm>
          <a:prstGeom prst="rect">
            <a:avLst/>
          </a:prstGeom>
          <a:noFill/>
          <a:ln>
            <a:noFill/>
          </a:ln>
        </p:spPr>
        <p:txBody>
          <a:bodyPr anchorCtr="0" anchor="t" bIns="91425" lIns="91425" spcFirstLastPara="1" rIns="91425" wrap="square" tIns="91425">
            <a:normAutofit fontScale="92500"/>
          </a:bodyPr>
          <a:lstStyle/>
          <a:p>
            <a:pPr indent="0" lvl="0" marL="0" rtl="0" algn="just">
              <a:lnSpc>
                <a:spcPct val="100000"/>
              </a:lnSpc>
              <a:spcBef>
                <a:spcPts val="0"/>
              </a:spcBef>
              <a:spcAft>
                <a:spcPts val="0"/>
              </a:spcAft>
              <a:buNone/>
            </a:pPr>
            <a:r>
              <a:rPr b="1" lang="en" sz="1200">
                <a:solidFill>
                  <a:srgbClr val="0D0D0D"/>
                </a:solidFill>
              </a:rPr>
              <a:t>Problem Statement</a:t>
            </a:r>
            <a:r>
              <a:rPr lang="en" sz="1200">
                <a:solidFill>
                  <a:srgbClr val="0D0D0D"/>
                </a:solidFill>
              </a:rPr>
              <a:t> – In industries where precision and reliability are crucial, the presence of contaminants such as metal and non-metal particles can lead to significant quality issues.</a:t>
            </a:r>
            <a:endParaRPr sz="1200">
              <a:solidFill>
                <a:srgbClr val="0D0D0D"/>
              </a:solidFill>
            </a:endParaRPr>
          </a:p>
        </p:txBody>
      </p:sp>
      <p:sp>
        <p:nvSpPr>
          <p:cNvPr id="88" name="Google Shape;88;p14"/>
          <p:cNvSpPr txBox="1"/>
          <p:nvPr/>
        </p:nvSpPr>
        <p:spPr>
          <a:xfrm>
            <a:off x="4819200" y="1215000"/>
            <a:ext cx="4013100" cy="738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1" lang="en" sz="1200">
                <a:solidFill>
                  <a:srgbClr val="0D0D0D"/>
                </a:solidFill>
                <a:latin typeface="Roboto"/>
                <a:ea typeface="Roboto"/>
                <a:cs typeface="Roboto"/>
                <a:sym typeface="Roboto"/>
              </a:rPr>
              <a:t>Solution–</a:t>
            </a:r>
            <a:r>
              <a:rPr lang="en" sz="1200">
                <a:solidFill>
                  <a:srgbClr val="0D0D0D"/>
                </a:solidFill>
                <a:latin typeface="Roboto"/>
                <a:ea typeface="Roboto"/>
                <a:cs typeface="Roboto"/>
                <a:sym typeface="Roboto"/>
              </a:rPr>
              <a:t> To address the challenge of particle </a:t>
            </a:r>
            <a:r>
              <a:rPr lang="en" sz="1200">
                <a:solidFill>
                  <a:srgbClr val="0D0D0D"/>
                </a:solidFill>
              </a:rPr>
              <a:t>analysis</a:t>
            </a:r>
            <a:r>
              <a:rPr lang="en" sz="1200">
                <a:solidFill>
                  <a:srgbClr val="0D0D0D"/>
                </a:solidFill>
                <a:latin typeface="Roboto"/>
                <a:ea typeface="Roboto"/>
                <a:cs typeface="Roboto"/>
                <a:sym typeface="Roboto"/>
              </a:rPr>
              <a:t>, we use YOLO and CNN models, and compare their results. </a:t>
            </a:r>
            <a:endParaRPr/>
          </a:p>
        </p:txBody>
      </p:sp>
      <p:sp>
        <p:nvSpPr>
          <p:cNvPr id="89" name="Google Shape;89;p14"/>
          <p:cNvSpPr txBox="1"/>
          <p:nvPr>
            <p:ph idx="12" type="sldNum"/>
          </p:nvPr>
        </p:nvSpPr>
        <p:spPr>
          <a:xfrm>
            <a:off x="84724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Arial"/>
                <a:ea typeface="Arial"/>
                <a:cs typeface="Arial"/>
                <a:sym typeface="Arial"/>
              </a:rPr>
              <a:t>‹#›</a:t>
            </a:fld>
            <a:endParaRPr b="1" sz="1700">
              <a:latin typeface="Arial"/>
              <a:ea typeface="Arial"/>
              <a:cs typeface="Arial"/>
              <a:sym typeface="Arial"/>
            </a:endParaRPr>
          </a:p>
        </p:txBody>
      </p:sp>
      <p:pic>
        <p:nvPicPr>
          <p:cNvPr id="90" name="Google Shape;90;p14"/>
          <p:cNvPicPr preferRelativeResize="0"/>
          <p:nvPr/>
        </p:nvPicPr>
        <p:blipFill>
          <a:blip r:embed="rId5">
            <a:alphaModFix/>
          </a:blip>
          <a:stretch>
            <a:fillRect/>
          </a:stretch>
        </p:blipFill>
        <p:spPr>
          <a:xfrm>
            <a:off x="2848900" y="2095825"/>
            <a:ext cx="3446200" cy="1258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txBox="1"/>
          <p:nvPr>
            <p:ph type="title"/>
          </p:nvPr>
        </p:nvSpPr>
        <p:spPr>
          <a:xfrm>
            <a:off x="3277200" y="816775"/>
            <a:ext cx="2589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500">
                <a:solidFill>
                  <a:srgbClr val="83B925"/>
                </a:solidFill>
              </a:rPr>
              <a:t>Conclusion</a:t>
            </a:r>
            <a:endParaRPr sz="4500">
              <a:solidFill>
                <a:srgbClr val="83B925"/>
              </a:solidFill>
            </a:endParaRPr>
          </a:p>
        </p:txBody>
      </p:sp>
      <p:grpSp>
        <p:nvGrpSpPr>
          <p:cNvPr id="271" name="Google Shape;271;p32"/>
          <p:cNvGrpSpPr/>
          <p:nvPr/>
        </p:nvGrpSpPr>
        <p:grpSpPr>
          <a:xfrm>
            <a:off x="0" y="4823750"/>
            <a:ext cx="9170400" cy="996525"/>
            <a:chOff x="0" y="4823750"/>
            <a:chExt cx="9170400" cy="996525"/>
          </a:xfrm>
        </p:grpSpPr>
        <p:sp>
          <p:nvSpPr>
            <p:cNvPr id="272" name="Google Shape;272;p32"/>
            <p:cNvSpPr/>
            <p:nvPr/>
          </p:nvSpPr>
          <p:spPr>
            <a:xfrm>
              <a:off x="0" y="4934675"/>
              <a:ext cx="9170400" cy="8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73" name="Google Shape;273;p32"/>
            <p:cNvSpPr txBox="1"/>
            <p:nvPr/>
          </p:nvSpPr>
          <p:spPr>
            <a:xfrm>
              <a:off x="208350" y="4823750"/>
              <a:ext cx="88545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Open Sans"/>
                  <a:ea typeface="Open Sans"/>
                  <a:cs typeface="Open Sans"/>
                  <a:sym typeface="Open Sans"/>
                </a:rPr>
                <a:t>HARSH YADAV | ANANYA PAL | RAJ ANILBHAI PAWAR |SAPTARSI BHATTACHARYA | PURVANSHI SHARMA</a:t>
              </a:r>
              <a:endParaRPr b="1" sz="1300">
                <a:solidFill>
                  <a:schemeClr val="dk2"/>
                </a:solidFill>
                <a:latin typeface="Open Sans"/>
                <a:ea typeface="Open Sans"/>
                <a:cs typeface="Open Sans"/>
                <a:sym typeface="Open Sans"/>
              </a:endParaRPr>
            </a:p>
          </p:txBody>
        </p:sp>
      </p:grpSp>
      <p:sp>
        <p:nvSpPr>
          <p:cNvPr id="274" name="Google Shape;274;p32"/>
          <p:cNvSpPr txBox="1"/>
          <p:nvPr>
            <p:ph idx="12" type="sldNum"/>
          </p:nvPr>
        </p:nvSpPr>
        <p:spPr>
          <a:xfrm>
            <a:off x="84724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Arial"/>
                <a:ea typeface="Arial"/>
                <a:cs typeface="Arial"/>
                <a:sym typeface="Arial"/>
              </a:rPr>
              <a:t>‹#›</a:t>
            </a:fld>
            <a:endParaRPr b="1" sz="1700">
              <a:latin typeface="Arial"/>
              <a:ea typeface="Arial"/>
              <a:cs typeface="Arial"/>
              <a:sym typeface="Arial"/>
            </a:endParaRPr>
          </a:p>
        </p:txBody>
      </p:sp>
      <p:sp>
        <p:nvSpPr>
          <p:cNvPr id="275" name="Google Shape;275;p32"/>
          <p:cNvSpPr txBox="1"/>
          <p:nvPr/>
        </p:nvSpPr>
        <p:spPr>
          <a:xfrm>
            <a:off x="387600" y="2045075"/>
            <a:ext cx="8368800" cy="1905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Char char="-"/>
            </a:pPr>
            <a:r>
              <a:rPr lang="en" sz="1300">
                <a:solidFill>
                  <a:schemeClr val="dk2"/>
                </a:solidFill>
              </a:rPr>
              <a:t>We addressed the significant quality issues in industries caused by contaminants, particularly metals. </a:t>
            </a:r>
            <a:endParaRPr sz="1300">
              <a:solidFill>
                <a:schemeClr val="dk2"/>
              </a:solidFill>
            </a:endParaRPr>
          </a:p>
          <a:p>
            <a:pPr indent="-311150" lvl="0" marL="457200" rtl="0" algn="l">
              <a:spcBef>
                <a:spcPts val="0"/>
              </a:spcBef>
              <a:spcAft>
                <a:spcPts val="0"/>
              </a:spcAft>
              <a:buClr>
                <a:schemeClr val="dk2"/>
              </a:buClr>
              <a:buSzPts val="1300"/>
              <a:buChar char="-"/>
            </a:pPr>
            <a:r>
              <a:rPr lang="en" sz="1300">
                <a:solidFill>
                  <a:schemeClr val="dk2"/>
                </a:solidFill>
              </a:rPr>
              <a:t>To tackle this challenge, we employed YOLO and CNN models for particle analysis and compared their results.</a:t>
            </a:r>
            <a:endParaRPr sz="1300">
              <a:solidFill>
                <a:schemeClr val="dk2"/>
              </a:solidFill>
            </a:endParaRPr>
          </a:p>
          <a:p>
            <a:pPr indent="-311150" lvl="0" marL="457200" rtl="0" algn="l">
              <a:spcBef>
                <a:spcPts val="0"/>
              </a:spcBef>
              <a:spcAft>
                <a:spcPts val="0"/>
              </a:spcAft>
              <a:buClr>
                <a:schemeClr val="dk2"/>
              </a:buClr>
              <a:buSzPts val="1300"/>
              <a:buChar char="-"/>
            </a:pPr>
            <a:r>
              <a:rPr lang="en" sz="1300">
                <a:solidFill>
                  <a:schemeClr val="dk2"/>
                </a:solidFill>
              </a:rPr>
              <a:t>Custom trained YOLO v8n model (n = nano) (base model) trained over 3.2 M parameters, demonstrated its ability to accurately identify and classify particles, as shown by the validation and training results. The model shows an  accuracy of 75%.</a:t>
            </a:r>
            <a:endParaRPr sz="1300">
              <a:solidFill>
                <a:schemeClr val="dk2"/>
              </a:solidFill>
            </a:endParaRPr>
          </a:p>
          <a:p>
            <a:pPr indent="-311150" lvl="0" marL="457200" rtl="0" algn="l">
              <a:spcBef>
                <a:spcPts val="0"/>
              </a:spcBef>
              <a:spcAft>
                <a:spcPts val="0"/>
              </a:spcAft>
              <a:buClr>
                <a:schemeClr val="dk2"/>
              </a:buClr>
              <a:buSzPts val="1300"/>
              <a:buChar char="-"/>
            </a:pPr>
            <a:r>
              <a:rPr lang="en" sz="1300">
                <a:solidFill>
                  <a:schemeClr val="dk2"/>
                </a:solidFill>
              </a:rPr>
              <a:t>The CNN model, trained over 100 epochs with a batch size of 32, also showed promising results, showing an accuracy of 95% which is better than YOLO v8n.</a:t>
            </a:r>
            <a:endParaRPr sz="1300">
              <a:solidFill>
                <a:schemeClr val="dk2"/>
              </a:solidFill>
            </a:endParaRPr>
          </a:p>
          <a:p>
            <a:pPr indent="-311150" lvl="0" marL="457200" rtl="0" algn="l">
              <a:spcBef>
                <a:spcPts val="0"/>
              </a:spcBef>
              <a:spcAft>
                <a:spcPts val="0"/>
              </a:spcAft>
              <a:buSzPts val="1300"/>
              <a:buChar char="-"/>
            </a:pPr>
            <a:r>
              <a:rPr lang="en" sz="1300">
                <a:solidFill>
                  <a:schemeClr val="dk2"/>
                </a:solidFill>
              </a:rPr>
              <a:t>The graphical user interface we developed further supports practical application and user-friendly interaction with the models.</a:t>
            </a:r>
            <a:endParaRPr sz="1300">
              <a:solidFill>
                <a:schemeClr val="dk2"/>
              </a:solidFill>
            </a:endParaRPr>
          </a:p>
          <a:p>
            <a:pPr indent="0" lvl="0" marL="457200" rtl="0" algn="l">
              <a:spcBef>
                <a:spcPts val="0"/>
              </a:spcBef>
              <a:spcAft>
                <a:spcPts val="0"/>
              </a:spcAft>
              <a:buNone/>
            </a:pPr>
            <a:r>
              <a:t/>
            </a:r>
            <a:endParaRPr sz="1300">
              <a:solidFill>
                <a:schemeClr val="dk2"/>
              </a:solidFill>
            </a:endParaRPr>
          </a:p>
          <a:p>
            <a:pPr indent="0" lvl="0" marL="0" rtl="0" algn="l">
              <a:spcBef>
                <a:spcPts val="0"/>
              </a:spcBef>
              <a:spcAft>
                <a:spcPts val="0"/>
              </a:spcAft>
              <a:buNone/>
            </a:pPr>
            <a:r>
              <a:t/>
            </a:r>
            <a:endParaRPr sz="12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3"/>
          <p:cNvSpPr txBox="1"/>
          <p:nvPr>
            <p:ph type="title"/>
          </p:nvPr>
        </p:nvSpPr>
        <p:spPr>
          <a:xfrm>
            <a:off x="2465100" y="589850"/>
            <a:ext cx="42138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500">
                <a:solidFill>
                  <a:srgbClr val="83B925"/>
                </a:solidFill>
              </a:rPr>
              <a:t>Future Work</a:t>
            </a:r>
            <a:endParaRPr sz="4500">
              <a:solidFill>
                <a:srgbClr val="83B925"/>
              </a:solidFill>
            </a:endParaRPr>
          </a:p>
        </p:txBody>
      </p:sp>
      <p:grpSp>
        <p:nvGrpSpPr>
          <p:cNvPr id="281" name="Google Shape;281;p33"/>
          <p:cNvGrpSpPr/>
          <p:nvPr/>
        </p:nvGrpSpPr>
        <p:grpSpPr>
          <a:xfrm>
            <a:off x="0" y="4823750"/>
            <a:ext cx="9170400" cy="996525"/>
            <a:chOff x="0" y="4823750"/>
            <a:chExt cx="9170400" cy="996525"/>
          </a:xfrm>
        </p:grpSpPr>
        <p:sp>
          <p:nvSpPr>
            <p:cNvPr id="282" name="Google Shape;282;p33"/>
            <p:cNvSpPr/>
            <p:nvPr/>
          </p:nvSpPr>
          <p:spPr>
            <a:xfrm>
              <a:off x="0" y="4934675"/>
              <a:ext cx="9170400" cy="8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83" name="Google Shape;283;p33"/>
            <p:cNvSpPr txBox="1"/>
            <p:nvPr/>
          </p:nvSpPr>
          <p:spPr>
            <a:xfrm>
              <a:off x="208350" y="4823750"/>
              <a:ext cx="88545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Open Sans"/>
                  <a:ea typeface="Open Sans"/>
                  <a:cs typeface="Open Sans"/>
                  <a:sym typeface="Open Sans"/>
                </a:rPr>
                <a:t>HARSH YADAV | ANANYA PAL | RAJ ANILBHAI PAWAR |SAPTARSI BHATTACHARYA | PURVANSHI SHARMA</a:t>
              </a:r>
              <a:endParaRPr b="1" sz="1300">
                <a:solidFill>
                  <a:schemeClr val="dk2"/>
                </a:solidFill>
                <a:latin typeface="Open Sans"/>
                <a:ea typeface="Open Sans"/>
                <a:cs typeface="Open Sans"/>
                <a:sym typeface="Open Sans"/>
              </a:endParaRPr>
            </a:p>
          </p:txBody>
        </p:sp>
      </p:grpSp>
      <p:sp>
        <p:nvSpPr>
          <p:cNvPr id="284" name="Google Shape;284;p33"/>
          <p:cNvSpPr txBox="1"/>
          <p:nvPr>
            <p:ph idx="12" type="sldNum"/>
          </p:nvPr>
        </p:nvSpPr>
        <p:spPr>
          <a:xfrm>
            <a:off x="84724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Arial"/>
                <a:ea typeface="Arial"/>
                <a:cs typeface="Arial"/>
                <a:sym typeface="Arial"/>
              </a:rPr>
              <a:t>‹#›</a:t>
            </a:fld>
            <a:endParaRPr b="1" sz="1700">
              <a:latin typeface="Arial"/>
              <a:ea typeface="Arial"/>
              <a:cs typeface="Arial"/>
              <a:sym typeface="Arial"/>
            </a:endParaRPr>
          </a:p>
        </p:txBody>
      </p:sp>
      <p:sp>
        <p:nvSpPr>
          <p:cNvPr id="285" name="Google Shape;285;p33"/>
          <p:cNvSpPr txBox="1"/>
          <p:nvPr/>
        </p:nvSpPr>
        <p:spPr>
          <a:xfrm>
            <a:off x="224125" y="1622050"/>
            <a:ext cx="8740500" cy="1905000"/>
          </a:xfrm>
          <a:prstGeom prst="rect">
            <a:avLst/>
          </a:prstGeom>
          <a:noFill/>
          <a:ln>
            <a:noFill/>
          </a:ln>
        </p:spPr>
        <p:txBody>
          <a:bodyPr anchorCtr="0" anchor="t" bIns="91425" lIns="91425" spcFirstLastPara="1" rIns="91425" wrap="square" tIns="91425">
            <a:noAutofit/>
          </a:bodyPr>
          <a:lstStyle/>
          <a:p>
            <a:pPr indent="-323850" lvl="0" marL="457200" rtl="0" algn="l">
              <a:lnSpc>
                <a:spcPct val="80000"/>
              </a:lnSpc>
              <a:spcBef>
                <a:spcPts val="0"/>
              </a:spcBef>
              <a:spcAft>
                <a:spcPts val="0"/>
              </a:spcAft>
              <a:buClr>
                <a:schemeClr val="dk2"/>
              </a:buClr>
              <a:buSzPts val="1500"/>
              <a:buChar char="-"/>
            </a:pPr>
            <a:r>
              <a:rPr lang="en" sz="1500">
                <a:solidFill>
                  <a:schemeClr val="dk2"/>
                </a:solidFill>
              </a:rPr>
              <a:t>In our future work, we plan to test our models on phone images, which are lower resolution compared to the high-resolution microscopic images. Now, we will use </a:t>
            </a:r>
            <a:r>
              <a:rPr b="1" lang="en" sz="1500">
                <a:solidFill>
                  <a:schemeClr val="dk2"/>
                </a:solidFill>
              </a:rPr>
              <a:t>Transfer Learning. </a:t>
            </a:r>
            <a:endParaRPr b="1" sz="1500">
              <a:solidFill>
                <a:schemeClr val="dk2"/>
              </a:solidFill>
            </a:endParaRPr>
          </a:p>
          <a:p>
            <a:pPr indent="0" lvl="0" marL="457200" rtl="0" algn="l">
              <a:lnSpc>
                <a:spcPct val="80000"/>
              </a:lnSpc>
              <a:spcBef>
                <a:spcPts val="0"/>
              </a:spcBef>
              <a:spcAft>
                <a:spcPts val="0"/>
              </a:spcAft>
              <a:buNone/>
            </a:pPr>
            <a:r>
              <a:t/>
            </a:r>
            <a:endParaRPr sz="1500">
              <a:solidFill>
                <a:schemeClr val="dk2"/>
              </a:solidFill>
            </a:endParaRPr>
          </a:p>
          <a:p>
            <a:pPr indent="0" lvl="0" marL="457200" rtl="0" algn="l">
              <a:lnSpc>
                <a:spcPct val="80000"/>
              </a:lnSpc>
              <a:spcBef>
                <a:spcPts val="0"/>
              </a:spcBef>
              <a:spcAft>
                <a:spcPts val="0"/>
              </a:spcAft>
              <a:buNone/>
            </a:pPr>
            <a:r>
              <a:rPr lang="en" sz="1500">
                <a:solidFill>
                  <a:schemeClr val="dk2"/>
                </a:solidFill>
              </a:rPr>
              <a:t>This will involve:</a:t>
            </a:r>
            <a:endParaRPr>
              <a:solidFill>
                <a:schemeClr val="dk2"/>
              </a:solidFill>
            </a:endParaRPr>
          </a:p>
          <a:p>
            <a:pPr indent="-317500" lvl="0" marL="914400" rtl="0" algn="l">
              <a:lnSpc>
                <a:spcPct val="95000"/>
              </a:lnSpc>
              <a:spcBef>
                <a:spcPts val="1200"/>
              </a:spcBef>
              <a:spcAft>
                <a:spcPts val="0"/>
              </a:spcAft>
              <a:buSzPts val="1400"/>
              <a:buChar char="●"/>
            </a:pPr>
            <a:r>
              <a:rPr lang="en">
                <a:solidFill>
                  <a:schemeClr val="dk2"/>
                </a:solidFill>
              </a:rPr>
              <a:t>Adapting our models to handle lower resolution images while maintaining accuracy.</a:t>
            </a:r>
            <a:endParaRPr>
              <a:solidFill>
                <a:schemeClr val="dk2"/>
              </a:solidFill>
            </a:endParaRPr>
          </a:p>
          <a:p>
            <a:pPr indent="-317500" lvl="0" marL="914400" rtl="0" algn="l">
              <a:lnSpc>
                <a:spcPct val="95000"/>
              </a:lnSpc>
              <a:spcBef>
                <a:spcPts val="0"/>
              </a:spcBef>
              <a:spcAft>
                <a:spcPts val="0"/>
              </a:spcAft>
              <a:buSzPts val="1400"/>
              <a:buChar char="●"/>
            </a:pPr>
            <a:r>
              <a:rPr lang="en">
                <a:solidFill>
                  <a:schemeClr val="dk2"/>
                </a:solidFill>
              </a:rPr>
              <a:t>Implementing techniques to enhance the quality of predictions on phone images.</a:t>
            </a:r>
            <a:endParaRPr>
              <a:solidFill>
                <a:schemeClr val="dk2"/>
              </a:solidFill>
            </a:endParaRPr>
          </a:p>
          <a:p>
            <a:pPr indent="-317500" lvl="0" marL="914400" rtl="0" algn="l">
              <a:lnSpc>
                <a:spcPct val="95000"/>
              </a:lnSpc>
              <a:spcBef>
                <a:spcPts val="0"/>
              </a:spcBef>
              <a:spcAft>
                <a:spcPts val="0"/>
              </a:spcAft>
              <a:buSzPts val="1400"/>
              <a:buChar char="●"/>
            </a:pPr>
            <a:r>
              <a:rPr lang="en">
                <a:solidFill>
                  <a:schemeClr val="dk2"/>
                </a:solidFill>
              </a:rPr>
              <a:t>Achieving a high accuracy for particle analysis on these lower resolution images, similar to the results obtained with microscopic images.</a:t>
            </a:r>
            <a:endParaRPr>
              <a:solidFill>
                <a:schemeClr val="dk2"/>
              </a:solidFill>
            </a:endParaRPr>
          </a:p>
          <a:p>
            <a:pPr indent="0" lvl="0" marL="914400" rtl="0" algn="l">
              <a:lnSpc>
                <a:spcPct val="95000"/>
              </a:lnSpc>
              <a:spcBef>
                <a:spcPts val="1200"/>
              </a:spcBef>
              <a:spcAft>
                <a:spcPts val="0"/>
              </a:spcAft>
              <a:buNone/>
            </a:pPr>
            <a:r>
              <a:t/>
            </a:r>
            <a:endParaRPr>
              <a:solidFill>
                <a:schemeClr val="dk2"/>
              </a:solidFill>
            </a:endParaRPr>
          </a:p>
          <a:p>
            <a:pPr indent="-323850" lvl="0" marL="457200" rtl="0" algn="l">
              <a:lnSpc>
                <a:spcPct val="80000"/>
              </a:lnSpc>
              <a:spcBef>
                <a:spcPts val="1200"/>
              </a:spcBef>
              <a:spcAft>
                <a:spcPts val="0"/>
              </a:spcAft>
              <a:buClr>
                <a:schemeClr val="dk2"/>
              </a:buClr>
              <a:buSzPts val="1500"/>
              <a:buChar char="-"/>
            </a:pPr>
            <a:r>
              <a:rPr lang="en" sz="1500">
                <a:solidFill>
                  <a:schemeClr val="dk2"/>
                </a:solidFill>
              </a:rPr>
              <a:t>By extending our model’s capabilities to more commonly available imaging devices, we aim to make particle analysis more accessible so that anybody with PartikelART mobile app will able to identify the particles easily.</a:t>
            </a:r>
            <a:endParaRPr sz="1500">
              <a:solidFill>
                <a:schemeClr val="dk2"/>
              </a:solidFill>
            </a:endParaRPr>
          </a:p>
          <a:p>
            <a:pPr indent="0" lvl="0" marL="457200" rtl="0" algn="l">
              <a:lnSpc>
                <a:spcPct val="80000"/>
              </a:lnSpc>
              <a:spcBef>
                <a:spcPts val="0"/>
              </a:spcBef>
              <a:spcAft>
                <a:spcPts val="0"/>
              </a:spcAft>
              <a:buNone/>
            </a:pPr>
            <a:r>
              <a:t/>
            </a:r>
            <a:endParaRPr sz="1500">
              <a:solidFill>
                <a:schemeClr val="dk2"/>
              </a:solidFill>
            </a:endParaRPr>
          </a:p>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4"/>
          <p:cNvSpPr txBox="1"/>
          <p:nvPr>
            <p:ph type="title"/>
          </p:nvPr>
        </p:nvSpPr>
        <p:spPr>
          <a:xfrm>
            <a:off x="3277200" y="894650"/>
            <a:ext cx="2589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500">
                <a:solidFill>
                  <a:srgbClr val="83B925"/>
                </a:solidFill>
              </a:rPr>
              <a:t>References</a:t>
            </a:r>
            <a:endParaRPr sz="4500">
              <a:solidFill>
                <a:srgbClr val="83B925"/>
              </a:solidFill>
            </a:endParaRPr>
          </a:p>
        </p:txBody>
      </p:sp>
      <p:grpSp>
        <p:nvGrpSpPr>
          <p:cNvPr id="291" name="Google Shape;291;p34"/>
          <p:cNvGrpSpPr/>
          <p:nvPr/>
        </p:nvGrpSpPr>
        <p:grpSpPr>
          <a:xfrm>
            <a:off x="0" y="4823750"/>
            <a:ext cx="9170400" cy="996525"/>
            <a:chOff x="0" y="4823750"/>
            <a:chExt cx="9170400" cy="996525"/>
          </a:xfrm>
        </p:grpSpPr>
        <p:sp>
          <p:nvSpPr>
            <p:cNvPr id="292" name="Google Shape;292;p34"/>
            <p:cNvSpPr/>
            <p:nvPr/>
          </p:nvSpPr>
          <p:spPr>
            <a:xfrm>
              <a:off x="0" y="4934675"/>
              <a:ext cx="9170400" cy="8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93" name="Google Shape;293;p34"/>
            <p:cNvSpPr txBox="1"/>
            <p:nvPr/>
          </p:nvSpPr>
          <p:spPr>
            <a:xfrm>
              <a:off x="208350" y="4823750"/>
              <a:ext cx="88545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Open Sans"/>
                  <a:ea typeface="Open Sans"/>
                  <a:cs typeface="Open Sans"/>
                  <a:sym typeface="Open Sans"/>
                </a:rPr>
                <a:t>HARSH YADAV | ANANYA PAL | RAJ ANILBHAI PAWAR |SAPTARSI BHATTACHARYA | PURVANSHI SHARMA</a:t>
              </a:r>
              <a:endParaRPr b="1" sz="1300">
                <a:solidFill>
                  <a:schemeClr val="dk2"/>
                </a:solidFill>
                <a:latin typeface="Open Sans"/>
                <a:ea typeface="Open Sans"/>
                <a:cs typeface="Open Sans"/>
                <a:sym typeface="Open Sans"/>
              </a:endParaRPr>
            </a:p>
          </p:txBody>
        </p:sp>
      </p:grpSp>
      <p:sp>
        <p:nvSpPr>
          <p:cNvPr id="294" name="Google Shape;294;p34"/>
          <p:cNvSpPr txBox="1"/>
          <p:nvPr>
            <p:ph idx="12" type="sldNum"/>
          </p:nvPr>
        </p:nvSpPr>
        <p:spPr>
          <a:xfrm>
            <a:off x="84724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Arial"/>
                <a:ea typeface="Arial"/>
                <a:cs typeface="Arial"/>
                <a:sym typeface="Arial"/>
              </a:rPr>
              <a:t>‹#›</a:t>
            </a:fld>
            <a:endParaRPr b="1" sz="1700">
              <a:latin typeface="Arial"/>
              <a:ea typeface="Arial"/>
              <a:cs typeface="Arial"/>
              <a:sym typeface="Arial"/>
            </a:endParaRPr>
          </a:p>
        </p:txBody>
      </p:sp>
      <p:sp>
        <p:nvSpPr>
          <p:cNvPr id="295" name="Google Shape;295;p34"/>
          <p:cNvSpPr txBox="1"/>
          <p:nvPr/>
        </p:nvSpPr>
        <p:spPr>
          <a:xfrm>
            <a:off x="1076400" y="1913450"/>
            <a:ext cx="7017600" cy="19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1. </a:t>
            </a:r>
            <a:r>
              <a:rPr lang="en" sz="1100">
                <a:solidFill>
                  <a:schemeClr val="dk2"/>
                </a:solidFill>
              </a:rPr>
              <a:t>YOLOv8 Model </a:t>
            </a:r>
            <a:r>
              <a:rPr i="1" lang="en" sz="1100" u="sng">
                <a:solidFill>
                  <a:schemeClr val="dk2"/>
                </a:solidFill>
                <a:hlinkClick r:id="rId3">
                  <a:extLst>
                    <a:ext uri="{A12FA001-AC4F-418D-AE19-62706E023703}">
                      <ahyp:hlinkClr val="tx"/>
                    </a:ext>
                  </a:extLst>
                </a:hlinkClick>
              </a:rPr>
              <a:t>https://github.com/ultralytics</a:t>
            </a:r>
            <a:r>
              <a:rPr lang="en" sz="1100">
                <a:solidFill>
                  <a:schemeClr val="dk2"/>
                </a:solidFill>
              </a:rPr>
              <a:t>, author = {Glenn Jocher, Et al.}, year = 2023, url = {</a:t>
            </a:r>
            <a:r>
              <a:rPr lang="en" sz="1100" u="sng">
                <a:solidFill>
                  <a:schemeClr val="hlink"/>
                </a:solidFill>
                <a:hlinkClick r:id="rId4"/>
              </a:rPr>
              <a:t>https://github.com/ultralytics/ultralytics</a:t>
            </a:r>
            <a:r>
              <a:rPr lang="en" sz="1100">
                <a:solidFill>
                  <a:schemeClr val="dk2"/>
                </a:solidFill>
              </a:rPr>
              <a:t>}</a:t>
            </a:r>
            <a:endParaRPr sz="1100">
              <a:solidFill>
                <a:schemeClr val="dk2"/>
              </a:solidFill>
            </a:endParaRPr>
          </a:p>
          <a:p>
            <a:pPr indent="0" lvl="0" marL="0" rtl="0" algn="l">
              <a:lnSpc>
                <a:spcPct val="115000"/>
              </a:lnSpc>
              <a:spcBef>
                <a:spcPts val="1200"/>
              </a:spcBef>
              <a:spcAft>
                <a:spcPts val="0"/>
              </a:spcAft>
              <a:buNone/>
            </a:pPr>
            <a:r>
              <a:rPr lang="en" sz="1100">
                <a:solidFill>
                  <a:schemeClr val="dk2"/>
                </a:solidFill>
              </a:rPr>
              <a:t>2. Scikit-learn, author = {Pedregosa, Et al.}, year = 2011</a:t>
            </a:r>
            <a:endParaRPr sz="1100">
              <a:solidFill>
                <a:schemeClr val="dk2"/>
              </a:solidFill>
            </a:endParaRPr>
          </a:p>
          <a:p>
            <a:pPr indent="0" lvl="0" marL="0" rtl="0" algn="l">
              <a:lnSpc>
                <a:spcPct val="115000"/>
              </a:lnSpc>
              <a:spcBef>
                <a:spcPts val="1200"/>
              </a:spcBef>
              <a:spcAft>
                <a:spcPts val="0"/>
              </a:spcAft>
              <a:buNone/>
            </a:pPr>
            <a:r>
              <a:rPr lang="en" sz="1100">
                <a:solidFill>
                  <a:schemeClr val="dk2"/>
                </a:solidFill>
              </a:rPr>
              <a:t>3. Matplotlib, author = {Hunter, Et.al.}, year = 2007</a:t>
            </a:r>
            <a:endParaRPr sz="1100">
              <a:solidFill>
                <a:schemeClr val="dk2"/>
              </a:solidFill>
            </a:endParaRPr>
          </a:p>
          <a:p>
            <a:pPr indent="0" lvl="0" marL="0" rtl="0" algn="l">
              <a:lnSpc>
                <a:spcPct val="115000"/>
              </a:lnSpc>
              <a:spcBef>
                <a:spcPts val="1200"/>
              </a:spcBef>
              <a:spcAft>
                <a:spcPts val="0"/>
              </a:spcAft>
              <a:buNone/>
            </a:pPr>
            <a:r>
              <a:rPr lang="en" sz="1100">
                <a:solidFill>
                  <a:schemeClr val="dk2"/>
                </a:solidFill>
              </a:rPr>
              <a:t>4. Tensorflow, author = {Paul and Chen, Et. al.}, year = 2016</a:t>
            </a:r>
            <a:endParaRPr sz="1100">
              <a:solidFill>
                <a:schemeClr val="dk2"/>
              </a:solidFill>
            </a:endParaRPr>
          </a:p>
          <a:p>
            <a:pPr indent="0" lvl="0" marL="0" rtl="0" algn="l">
              <a:lnSpc>
                <a:spcPct val="115000"/>
              </a:lnSpc>
              <a:spcBef>
                <a:spcPts val="1200"/>
              </a:spcBef>
              <a:spcAft>
                <a:spcPts val="0"/>
              </a:spcAft>
              <a:buNone/>
            </a:pPr>
            <a:r>
              <a:rPr lang="en" sz="1100">
                <a:solidFill>
                  <a:schemeClr val="dk2"/>
                </a:solidFill>
              </a:rPr>
              <a:t>5. NumPy, author = {Charles R. Harris, Et al.}, year = 2020</a:t>
            </a:r>
            <a:endParaRPr sz="1100">
              <a:solidFill>
                <a:schemeClr val="dk2"/>
              </a:solidFill>
            </a:endParaRPr>
          </a:p>
          <a:p>
            <a:pPr indent="0" lvl="0" marL="0" rtl="0" algn="l">
              <a:lnSpc>
                <a:spcPct val="115000"/>
              </a:lnSpc>
              <a:spcBef>
                <a:spcPts val="1200"/>
              </a:spcBef>
              <a:spcAft>
                <a:spcPts val="0"/>
              </a:spcAft>
              <a:buNone/>
            </a:pPr>
            <a:r>
              <a:rPr lang="en" sz="1100">
                <a:solidFill>
                  <a:schemeClr val="dk2"/>
                </a:solidFill>
              </a:rPr>
              <a:t>6. OpenCV, author = {Bradski, G., Et.al.}, year = 2000</a:t>
            </a:r>
            <a:endParaRPr sz="1100">
              <a:solidFill>
                <a:schemeClr val="dk2"/>
              </a:solidFill>
            </a:endParaRPr>
          </a:p>
          <a:p>
            <a:pPr indent="0" lvl="0" marL="0" rtl="0" algn="l">
              <a:lnSpc>
                <a:spcPct val="115000"/>
              </a:lnSpc>
              <a:spcBef>
                <a:spcPts val="1200"/>
              </a:spcBef>
              <a:spcAft>
                <a:spcPts val="0"/>
              </a:spcAft>
              <a:buNone/>
            </a:pPr>
            <a:r>
              <a:t/>
            </a:r>
            <a:endParaRPr sz="1000">
              <a:solidFill>
                <a:schemeClr val="dk2"/>
              </a:solidFill>
            </a:endParaRPr>
          </a:p>
          <a:p>
            <a:pPr indent="0" lvl="0" marL="0" rtl="0" algn="l">
              <a:lnSpc>
                <a:spcPct val="115000"/>
              </a:lnSpc>
              <a:spcBef>
                <a:spcPts val="1200"/>
              </a:spcBef>
              <a:spcAft>
                <a:spcPts val="0"/>
              </a:spcAft>
              <a:buNone/>
            </a:pPr>
            <a:r>
              <a:t/>
            </a:r>
            <a:endParaRPr sz="1000">
              <a:solidFill>
                <a:schemeClr val="dk2"/>
              </a:solidFill>
            </a:endParaRPr>
          </a:p>
          <a:p>
            <a:pPr indent="0" lvl="0" marL="0" rtl="0" algn="l">
              <a:lnSpc>
                <a:spcPct val="115000"/>
              </a:lnSpc>
              <a:spcBef>
                <a:spcPts val="1200"/>
              </a:spcBef>
              <a:spcAft>
                <a:spcPts val="0"/>
              </a:spcAft>
              <a:buNone/>
            </a:pPr>
            <a:r>
              <a:rPr i="1" lang="en" sz="1600" u="sng">
                <a:solidFill>
                  <a:schemeClr val="dk2"/>
                </a:solidFill>
              </a:rPr>
              <a:t> </a:t>
            </a:r>
            <a:endParaRPr i="1" sz="1600" u="sng">
              <a:solidFill>
                <a:schemeClr val="dk2"/>
              </a:solidFill>
            </a:endParaRPr>
          </a:p>
          <a:p>
            <a:pPr indent="0" lvl="0" marL="0" rtl="0" algn="l">
              <a:spcBef>
                <a:spcPts val="1200"/>
              </a:spcBef>
              <a:spcAft>
                <a:spcPts val="0"/>
              </a:spcAft>
              <a:buNone/>
            </a:pPr>
            <a:r>
              <a:t/>
            </a:r>
            <a:endParaRPr i="1" sz="16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5"/>
          <p:cNvSpPr txBox="1"/>
          <p:nvPr>
            <p:ph type="title"/>
          </p:nvPr>
        </p:nvSpPr>
        <p:spPr>
          <a:xfrm>
            <a:off x="3587550" y="1913250"/>
            <a:ext cx="18165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500">
                <a:solidFill>
                  <a:srgbClr val="83B925"/>
                </a:solidFill>
              </a:rPr>
              <a:t>Q&amp;A! </a:t>
            </a:r>
            <a:endParaRPr sz="4500">
              <a:solidFill>
                <a:srgbClr val="83B925"/>
              </a:solidFill>
            </a:endParaRPr>
          </a:p>
        </p:txBody>
      </p:sp>
      <p:grpSp>
        <p:nvGrpSpPr>
          <p:cNvPr id="301" name="Google Shape;301;p35"/>
          <p:cNvGrpSpPr/>
          <p:nvPr/>
        </p:nvGrpSpPr>
        <p:grpSpPr>
          <a:xfrm>
            <a:off x="0" y="4823750"/>
            <a:ext cx="9170400" cy="996525"/>
            <a:chOff x="0" y="4823750"/>
            <a:chExt cx="9170400" cy="996525"/>
          </a:xfrm>
        </p:grpSpPr>
        <p:sp>
          <p:nvSpPr>
            <p:cNvPr id="302" name="Google Shape;302;p35"/>
            <p:cNvSpPr/>
            <p:nvPr/>
          </p:nvSpPr>
          <p:spPr>
            <a:xfrm>
              <a:off x="0" y="4934675"/>
              <a:ext cx="9170400" cy="8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03" name="Google Shape;303;p35"/>
            <p:cNvSpPr txBox="1"/>
            <p:nvPr/>
          </p:nvSpPr>
          <p:spPr>
            <a:xfrm>
              <a:off x="208350" y="4823750"/>
              <a:ext cx="88545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Open Sans"/>
                  <a:ea typeface="Open Sans"/>
                  <a:cs typeface="Open Sans"/>
                  <a:sym typeface="Open Sans"/>
                </a:rPr>
                <a:t>HARSH YADAV | ANANYA PAL | RAJ ANILBHAI PAWAR |SAPTARSI BHATTACHARYA | PURVANSHI SHARMA</a:t>
              </a:r>
              <a:endParaRPr b="1" sz="1300">
                <a:solidFill>
                  <a:schemeClr val="dk2"/>
                </a:solidFill>
                <a:latin typeface="Open Sans"/>
                <a:ea typeface="Open Sans"/>
                <a:cs typeface="Open Sans"/>
                <a:sym typeface="Open Sans"/>
              </a:endParaRPr>
            </a:p>
          </p:txBody>
        </p:sp>
      </p:grpSp>
      <p:sp>
        <p:nvSpPr>
          <p:cNvPr id="304" name="Google Shape;304;p35"/>
          <p:cNvSpPr txBox="1"/>
          <p:nvPr>
            <p:ph idx="12" type="sldNum"/>
          </p:nvPr>
        </p:nvSpPr>
        <p:spPr>
          <a:xfrm>
            <a:off x="84724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Arial"/>
                <a:ea typeface="Arial"/>
                <a:cs typeface="Arial"/>
                <a:sym typeface="Arial"/>
              </a:rPr>
              <a:t>‹#›</a:t>
            </a:fld>
            <a:endParaRPr b="1" sz="17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None/>
            </a:pPr>
            <a:r>
              <a:rPr lang="en" sz="2700">
                <a:solidFill>
                  <a:srgbClr val="83B925"/>
                </a:solidFill>
              </a:rPr>
              <a:t>YOLO v8n</a:t>
            </a:r>
            <a:r>
              <a:rPr lang="en" sz="2700">
                <a:solidFill>
                  <a:srgbClr val="83B925"/>
                </a:solidFill>
              </a:rPr>
              <a:t> Model- Methodology</a:t>
            </a:r>
            <a:endParaRPr sz="2700">
              <a:solidFill>
                <a:srgbClr val="83B925"/>
              </a:solidFill>
            </a:endParaRPr>
          </a:p>
        </p:txBody>
      </p:sp>
      <p:grpSp>
        <p:nvGrpSpPr>
          <p:cNvPr id="96" name="Google Shape;96;p15"/>
          <p:cNvGrpSpPr/>
          <p:nvPr/>
        </p:nvGrpSpPr>
        <p:grpSpPr>
          <a:xfrm>
            <a:off x="84850" y="236813"/>
            <a:ext cx="1395900" cy="657662"/>
            <a:chOff x="265750" y="445013"/>
            <a:chExt cx="1395900" cy="657662"/>
          </a:xfrm>
        </p:grpSpPr>
        <p:pic>
          <p:nvPicPr>
            <p:cNvPr id="97" name="Google Shape;97;p15"/>
            <p:cNvPicPr preferRelativeResize="0"/>
            <p:nvPr/>
          </p:nvPicPr>
          <p:blipFill>
            <a:blip r:embed="rId3">
              <a:alphaModFix/>
            </a:blip>
            <a:stretch>
              <a:fillRect/>
            </a:stretch>
          </p:blipFill>
          <p:spPr>
            <a:xfrm>
              <a:off x="311700" y="445013"/>
              <a:ext cx="1349949" cy="529975"/>
            </a:xfrm>
            <a:prstGeom prst="rect">
              <a:avLst/>
            </a:prstGeom>
            <a:noFill/>
            <a:ln>
              <a:noFill/>
            </a:ln>
          </p:spPr>
        </p:pic>
        <p:sp>
          <p:nvSpPr>
            <p:cNvPr id="98" name="Google Shape;98;p15"/>
            <p:cNvSpPr txBox="1"/>
            <p:nvPr/>
          </p:nvSpPr>
          <p:spPr>
            <a:xfrm>
              <a:off x="265750" y="865675"/>
              <a:ext cx="1395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202124"/>
                  </a:solidFill>
                  <a:highlight>
                    <a:srgbClr val="FFFFFF"/>
                  </a:highlight>
                </a:rPr>
                <a:t>Copyright © 2024 - PartikelART </a:t>
              </a:r>
              <a:endParaRPr sz="200">
                <a:solidFill>
                  <a:schemeClr val="dk2"/>
                </a:solidFill>
                <a:latin typeface="Open Sans"/>
                <a:ea typeface="Open Sans"/>
                <a:cs typeface="Open Sans"/>
                <a:sym typeface="Open Sans"/>
              </a:endParaRPr>
            </a:p>
          </p:txBody>
        </p:sp>
      </p:grpSp>
      <p:grpSp>
        <p:nvGrpSpPr>
          <p:cNvPr id="99" name="Google Shape;99;p15"/>
          <p:cNvGrpSpPr/>
          <p:nvPr/>
        </p:nvGrpSpPr>
        <p:grpSpPr>
          <a:xfrm>
            <a:off x="0" y="4823750"/>
            <a:ext cx="9170400" cy="996525"/>
            <a:chOff x="0" y="4823750"/>
            <a:chExt cx="9170400" cy="996525"/>
          </a:xfrm>
        </p:grpSpPr>
        <p:sp>
          <p:nvSpPr>
            <p:cNvPr id="100" name="Google Shape;100;p15"/>
            <p:cNvSpPr/>
            <p:nvPr/>
          </p:nvSpPr>
          <p:spPr>
            <a:xfrm>
              <a:off x="0" y="4934675"/>
              <a:ext cx="9170400" cy="8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1" name="Google Shape;101;p15"/>
            <p:cNvSpPr txBox="1"/>
            <p:nvPr/>
          </p:nvSpPr>
          <p:spPr>
            <a:xfrm>
              <a:off x="208350" y="4823750"/>
              <a:ext cx="88545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Open Sans"/>
                  <a:ea typeface="Open Sans"/>
                  <a:cs typeface="Open Sans"/>
                  <a:sym typeface="Open Sans"/>
                </a:rPr>
                <a:t>HARSH YADAV | ANANYA PAL | RAJ ANILBHAI PAWAR |SAPTARSI BHATTACHARYA | PURVANSHI SHARMA</a:t>
              </a:r>
              <a:endParaRPr b="1" sz="1300">
                <a:solidFill>
                  <a:schemeClr val="dk2"/>
                </a:solidFill>
                <a:latin typeface="Open Sans"/>
                <a:ea typeface="Open Sans"/>
                <a:cs typeface="Open Sans"/>
                <a:sym typeface="Open Sans"/>
              </a:endParaRPr>
            </a:p>
          </p:txBody>
        </p:sp>
      </p:grpSp>
      <p:sp>
        <p:nvSpPr>
          <p:cNvPr id="102" name="Google Shape;102;p15"/>
          <p:cNvSpPr txBox="1"/>
          <p:nvPr>
            <p:ph idx="12" type="sldNum"/>
          </p:nvPr>
        </p:nvSpPr>
        <p:spPr>
          <a:xfrm>
            <a:off x="84724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Arial"/>
                <a:ea typeface="Arial"/>
                <a:cs typeface="Arial"/>
                <a:sym typeface="Arial"/>
              </a:rPr>
              <a:t>‹#›</a:t>
            </a:fld>
            <a:endParaRPr b="1" sz="1700">
              <a:latin typeface="Arial"/>
              <a:ea typeface="Arial"/>
              <a:cs typeface="Arial"/>
              <a:sym typeface="Arial"/>
            </a:endParaRPr>
          </a:p>
        </p:txBody>
      </p:sp>
      <p:pic>
        <p:nvPicPr>
          <p:cNvPr id="103" name="Google Shape;103;p15"/>
          <p:cNvPicPr preferRelativeResize="0"/>
          <p:nvPr/>
        </p:nvPicPr>
        <p:blipFill>
          <a:blip r:embed="rId4">
            <a:alphaModFix/>
          </a:blip>
          <a:stretch>
            <a:fillRect/>
          </a:stretch>
        </p:blipFill>
        <p:spPr>
          <a:xfrm>
            <a:off x="3229738" y="1152425"/>
            <a:ext cx="2684524" cy="3671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grpSp>
        <p:nvGrpSpPr>
          <p:cNvPr id="108" name="Google Shape;108;p16"/>
          <p:cNvGrpSpPr/>
          <p:nvPr/>
        </p:nvGrpSpPr>
        <p:grpSpPr>
          <a:xfrm>
            <a:off x="0" y="4823750"/>
            <a:ext cx="9170400" cy="996525"/>
            <a:chOff x="0" y="4823750"/>
            <a:chExt cx="9170400" cy="996525"/>
          </a:xfrm>
        </p:grpSpPr>
        <p:sp>
          <p:nvSpPr>
            <p:cNvPr id="109" name="Google Shape;109;p16"/>
            <p:cNvSpPr/>
            <p:nvPr/>
          </p:nvSpPr>
          <p:spPr>
            <a:xfrm>
              <a:off x="0" y="4934675"/>
              <a:ext cx="9170400" cy="8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0" name="Google Shape;110;p16"/>
            <p:cNvSpPr txBox="1"/>
            <p:nvPr/>
          </p:nvSpPr>
          <p:spPr>
            <a:xfrm>
              <a:off x="208350" y="4823750"/>
              <a:ext cx="88545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Open Sans"/>
                  <a:ea typeface="Open Sans"/>
                  <a:cs typeface="Open Sans"/>
                  <a:sym typeface="Open Sans"/>
                </a:rPr>
                <a:t>HARSH YADAV | ANANYA PAL | RAJ ANILBHAI PAWAR |SAPTARSI BHATTACHARYA | PURVANSHI SHARMA</a:t>
              </a:r>
              <a:endParaRPr b="1" sz="1300">
                <a:solidFill>
                  <a:schemeClr val="dk2"/>
                </a:solidFill>
                <a:latin typeface="Open Sans"/>
                <a:ea typeface="Open Sans"/>
                <a:cs typeface="Open Sans"/>
                <a:sym typeface="Open Sans"/>
              </a:endParaRPr>
            </a:p>
          </p:txBody>
        </p:sp>
      </p:grpSp>
      <p:sp>
        <p:nvSpPr>
          <p:cNvPr id="111" name="Google Shape;111;p16"/>
          <p:cNvSpPr txBox="1"/>
          <p:nvPr/>
        </p:nvSpPr>
        <p:spPr>
          <a:xfrm>
            <a:off x="1973475" y="20750"/>
            <a:ext cx="4661700" cy="26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2700">
                <a:solidFill>
                  <a:srgbClr val="83B925"/>
                </a:solidFill>
                <a:latin typeface="PT Sans Narrow"/>
                <a:ea typeface="PT Sans Narrow"/>
                <a:cs typeface="PT Sans Narrow"/>
                <a:sym typeface="PT Sans Narrow"/>
              </a:rPr>
              <a:t>Validation Results- Batch One</a:t>
            </a:r>
            <a:endParaRPr b="1" sz="2700">
              <a:solidFill>
                <a:srgbClr val="83B925"/>
              </a:solidFill>
              <a:latin typeface="PT Sans Narrow"/>
              <a:ea typeface="PT Sans Narrow"/>
              <a:cs typeface="PT Sans Narrow"/>
              <a:sym typeface="PT Sans Narrow"/>
            </a:endParaRPr>
          </a:p>
        </p:txBody>
      </p:sp>
      <p:pic>
        <p:nvPicPr>
          <p:cNvPr id="112" name="Google Shape;112;p16"/>
          <p:cNvPicPr preferRelativeResize="0"/>
          <p:nvPr/>
        </p:nvPicPr>
        <p:blipFill>
          <a:blip r:embed="rId3">
            <a:alphaModFix/>
          </a:blip>
          <a:stretch>
            <a:fillRect/>
          </a:stretch>
        </p:blipFill>
        <p:spPr>
          <a:xfrm>
            <a:off x="642825" y="927400"/>
            <a:ext cx="3866352" cy="3866352"/>
          </a:xfrm>
          <a:prstGeom prst="rect">
            <a:avLst/>
          </a:prstGeom>
          <a:noFill/>
          <a:ln>
            <a:noFill/>
          </a:ln>
        </p:spPr>
      </p:pic>
      <p:pic>
        <p:nvPicPr>
          <p:cNvPr id="113" name="Google Shape;113;p16"/>
          <p:cNvPicPr preferRelativeResize="0"/>
          <p:nvPr/>
        </p:nvPicPr>
        <p:blipFill>
          <a:blip r:embed="rId4">
            <a:alphaModFix/>
          </a:blip>
          <a:stretch>
            <a:fillRect/>
          </a:stretch>
        </p:blipFill>
        <p:spPr>
          <a:xfrm>
            <a:off x="4720750" y="927400"/>
            <a:ext cx="3866352" cy="3866352"/>
          </a:xfrm>
          <a:prstGeom prst="rect">
            <a:avLst/>
          </a:prstGeom>
          <a:noFill/>
          <a:ln>
            <a:noFill/>
          </a:ln>
        </p:spPr>
      </p:pic>
      <p:sp>
        <p:nvSpPr>
          <p:cNvPr id="114" name="Google Shape;114;p16"/>
          <p:cNvSpPr txBox="1"/>
          <p:nvPr>
            <p:ph idx="12" type="sldNum"/>
          </p:nvPr>
        </p:nvSpPr>
        <p:spPr>
          <a:xfrm>
            <a:off x="84724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Arial"/>
                <a:ea typeface="Arial"/>
                <a:cs typeface="Arial"/>
                <a:sym typeface="Arial"/>
              </a:rPr>
              <a:t>‹#›</a:t>
            </a:fld>
            <a:endParaRPr b="1" sz="1700">
              <a:latin typeface="Arial"/>
              <a:ea typeface="Arial"/>
              <a:cs typeface="Arial"/>
              <a:sym typeface="Arial"/>
            </a:endParaRPr>
          </a:p>
        </p:txBody>
      </p:sp>
      <p:sp>
        <p:nvSpPr>
          <p:cNvPr id="115" name="Google Shape;115;p16"/>
          <p:cNvSpPr txBox="1"/>
          <p:nvPr/>
        </p:nvSpPr>
        <p:spPr>
          <a:xfrm>
            <a:off x="664100" y="559925"/>
            <a:ext cx="63936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rPr>
              <a:t>*Along each label, the confidence score of prediction is shown. </a:t>
            </a:r>
            <a:endParaRPr b="1" sz="12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grpSp>
        <p:nvGrpSpPr>
          <p:cNvPr id="120" name="Google Shape;120;p17"/>
          <p:cNvGrpSpPr/>
          <p:nvPr/>
        </p:nvGrpSpPr>
        <p:grpSpPr>
          <a:xfrm>
            <a:off x="0" y="4823750"/>
            <a:ext cx="9170400" cy="996525"/>
            <a:chOff x="0" y="4823750"/>
            <a:chExt cx="9170400" cy="996525"/>
          </a:xfrm>
        </p:grpSpPr>
        <p:sp>
          <p:nvSpPr>
            <p:cNvPr id="121" name="Google Shape;121;p17"/>
            <p:cNvSpPr/>
            <p:nvPr/>
          </p:nvSpPr>
          <p:spPr>
            <a:xfrm>
              <a:off x="0" y="4934675"/>
              <a:ext cx="9170400" cy="8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2" name="Google Shape;122;p17"/>
            <p:cNvSpPr txBox="1"/>
            <p:nvPr/>
          </p:nvSpPr>
          <p:spPr>
            <a:xfrm>
              <a:off x="208350" y="4823750"/>
              <a:ext cx="88545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Open Sans"/>
                  <a:ea typeface="Open Sans"/>
                  <a:cs typeface="Open Sans"/>
                  <a:sym typeface="Open Sans"/>
                </a:rPr>
                <a:t>HARSH YADAV | ANANYA PAL | RAJ ANILBHAI PAWAR |SAPTARSI BHATTACHARYA | PURVANSHI SHARMA</a:t>
              </a:r>
              <a:endParaRPr b="1" sz="1300">
                <a:solidFill>
                  <a:schemeClr val="dk2"/>
                </a:solidFill>
                <a:latin typeface="Open Sans"/>
                <a:ea typeface="Open Sans"/>
                <a:cs typeface="Open Sans"/>
                <a:sym typeface="Open Sans"/>
              </a:endParaRPr>
            </a:p>
          </p:txBody>
        </p:sp>
      </p:grpSp>
      <p:pic>
        <p:nvPicPr>
          <p:cNvPr id="123" name="Google Shape;123;p17"/>
          <p:cNvPicPr preferRelativeResize="0"/>
          <p:nvPr/>
        </p:nvPicPr>
        <p:blipFill>
          <a:blip r:embed="rId3">
            <a:alphaModFix/>
          </a:blip>
          <a:stretch>
            <a:fillRect/>
          </a:stretch>
        </p:blipFill>
        <p:spPr>
          <a:xfrm>
            <a:off x="0" y="152400"/>
            <a:ext cx="4595152" cy="4645824"/>
          </a:xfrm>
          <a:prstGeom prst="rect">
            <a:avLst/>
          </a:prstGeom>
          <a:noFill/>
          <a:ln>
            <a:noFill/>
          </a:ln>
        </p:spPr>
      </p:pic>
      <p:sp>
        <p:nvSpPr>
          <p:cNvPr id="124" name="Google Shape;124;p17"/>
          <p:cNvSpPr txBox="1"/>
          <p:nvPr>
            <p:ph idx="12" type="sldNum"/>
          </p:nvPr>
        </p:nvSpPr>
        <p:spPr>
          <a:xfrm>
            <a:off x="84724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Arial"/>
                <a:ea typeface="Arial"/>
                <a:cs typeface="Arial"/>
                <a:sym typeface="Arial"/>
              </a:rPr>
              <a:t>‹#›</a:t>
            </a:fld>
            <a:endParaRPr b="1" sz="1700">
              <a:latin typeface="Arial"/>
              <a:ea typeface="Arial"/>
              <a:cs typeface="Arial"/>
              <a:sym typeface="Arial"/>
            </a:endParaRPr>
          </a:p>
        </p:txBody>
      </p:sp>
      <p:sp>
        <p:nvSpPr>
          <p:cNvPr id="125" name="Google Shape;125;p17"/>
          <p:cNvSpPr txBox="1"/>
          <p:nvPr/>
        </p:nvSpPr>
        <p:spPr>
          <a:xfrm>
            <a:off x="4922125" y="800100"/>
            <a:ext cx="4114800" cy="355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t>Bar Graph:</a:t>
            </a:r>
            <a:endParaRPr b="1" sz="1000"/>
          </a:p>
          <a:p>
            <a:pPr indent="-292100" lvl="0" marL="457200" rtl="0" algn="l">
              <a:lnSpc>
                <a:spcPct val="115000"/>
              </a:lnSpc>
              <a:spcBef>
                <a:spcPts val="1200"/>
              </a:spcBef>
              <a:spcAft>
                <a:spcPts val="0"/>
              </a:spcAft>
              <a:buSzPts val="1000"/>
              <a:buChar char="●"/>
            </a:pPr>
            <a:r>
              <a:rPr lang="en" sz="1000"/>
              <a:t>Displays the number of instances detected for metals and non-metals.</a:t>
            </a:r>
            <a:endParaRPr sz="1000"/>
          </a:p>
          <a:p>
            <a:pPr indent="0" lvl="0" marL="0" rtl="0" algn="l">
              <a:lnSpc>
                <a:spcPct val="115000"/>
              </a:lnSpc>
              <a:spcBef>
                <a:spcPts val="1200"/>
              </a:spcBef>
              <a:spcAft>
                <a:spcPts val="0"/>
              </a:spcAft>
              <a:buNone/>
            </a:pPr>
            <a:r>
              <a:rPr b="1" lang="en" sz="1000"/>
              <a:t>Scatter Plot (Bounding Boxes Distribution):</a:t>
            </a:r>
            <a:endParaRPr b="1" sz="1000"/>
          </a:p>
          <a:p>
            <a:pPr indent="-292100" lvl="0" marL="457200" rtl="0" algn="l">
              <a:lnSpc>
                <a:spcPct val="115000"/>
              </a:lnSpc>
              <a:spcBef>
                <a:spcPts val="1200"/>
              </a:spcBef>
              <a:spcAft>
                <a:spcPts val="0"/>
              </a:spcAft>
              <a:buSzPts val="1000"/>
              <a:buChar char="●"/>
            </a:pPr>
            <a:r>
              <a:rPr lang="en" sz="1000"/>
              <a:t>Red boxes represent bounding boxes around detected objects.</a:t>
            </a:r>
            <a:endParaRPr sz="1000"/>
          </a:p>
          <a:p>
            <a:pPr indent="-292100" lvl="0" marL="457200" rtl="0" algn="l">
              <a:lnSpc>
                <a:spcPct val="115000"/>
              </a:lnSpc>
              <a:spcBef>
                <a:spcPts val="0"/>
              </a:spcBef>
              <a:spcAft>
                <a:spcPts val="0"/>
              </a:spcAft>
              <a:buSzPts val="1000"/>
              <a:buChar char="●"/>
            </a:pPr>
            <a:r>
              <a:rPr lang="en" sz="1000"/>
              <a:t>Illustrates the concentration and spread of object locations within the center of the images.</a:t>
            </a:r>
            <a:endParaRPr sz="1000"/>
          </a:p>
          <a:p>
            <a:pPr indent="0" lvl="0" marL="0" rtl="0" algn="l">
              <a:lnSpc>
                <a:spcPct val="115000"/>
              </a:lnSpc>
              <a:spcBef>
                <a:spcPts val="1200"/>
              </a:spcBef>
              <a:spcAft>
                <a:spcPts val="0"/>
              </a:spcAft>
              <a:buNone/>
            </a:pPr>
            <a:r>
              <a:rPr b="1" lang="en" sz="1000"/>
              <a:t>Scatter Plot (X and Y Coordinates):</a:t>
            </a:r>
            <a:endParaRPr b="1" sz="1000"/>
          </a:p>
          <a:p>
            <a:pPr indent="-292100" lvl="0" marL="457200" rtl="0" algn="l">
              <a:lnSpc>
                <a:spcPct val="115000"/>
              </a:lnSpc>
              <a:spcBef>
                <a:spcPts val="1200"/>
              </a:spcBef>
              <a:spcAft>
                <a:spcPts val="0"/>
              </a:spcAft>
              <a:buSzPts val="1000"/>
              <a:buChar char="●"/>
            </a:pPr>
            <a:r>
              <a:rPr lang="en" sz="1000"/>
              <a:t>Shows the X and Y coordinates of detected objects.</a:t>
            </a:r>
            <a:endParaRPr sz="1000"/>
          </a:p>
          <a:p>
            <a:pPr indent="-292100" lvl="0" marL="457200" rtl="0" algn="l">
              <a:lnSpc>
                <a:spcPct val="115000"/>
              </a:lnSpc>
              <a:spcBef>
                <a:spcPts val="0"/>
              </a:spcBef>
              <a:spcAft>
                <a:spcPts val="0"/>
              </a:spcAft>
              <a:buSzPts val="1000"/>
              <a:buChar char="●"/>
            </a:pPr>
            <a:r>
              <a:rPr lang="en" sz="1000"/>
              <a:t>Highlights the positions of objects within the center of the images.</a:t>
            </a:r>
            <a:endParaRPr sz="1000"/>
          </a:p>
          <a:p>
            <a:pPr indent="0" lvl="0" marL="0" rtl="0" algn="l">
              <a:lnSpc>
                <a:spcPct val="115000"/>
              </a:lnSpc>
              <a:spcBef>
                <a:spcPts val="1200"/>
              </a:spcBef>
              <a:spcAft>
                <a:spcPts val="0"/>
              </a:spcAft>
              <a:buNone/>
            </a:pPr>
            <a:r>
              <a:rPr b="1" lang="en" sz="1000"/>
              <a:t>Scatter Plot (Width and Height Distribution):</a:t>
            </a:r>
            <a:endParaRPr b="1" sz="1000"/>
          </a:p>
          <a:p>
            <a:pPr indent="-292100" lvl="0" marL="457200" rtl="0" algn="l">
              <a:lnSpc>
                <a:spcPct val="115000"/>
              </a:lnSpc>
              <a:spcBef>
                <a:spcPts val="1200"/>
              </a:spcBef>
              <a:spcAft>
                <a:spcPts val="0"/>
              </a:spcAft>
              <a:buSzPts val="1000"/>
              <a:buChar char="●"/>
            </a:pPr>
            <a:r>
              <a:rPr lang="en" sz="1000"/>
              <a:t>Displays the width and height distribution of detected objects.</a:t>
            </a:r>
            <a:endParaRPr sz="1000"/>
          </a:p>
          <a:p>
            <a:pPr indent="-292100" lvl="0" marL="457200" rtl="0" algn="l">
              <a:lnSpc>
                <a:spcPct val="115000"/>
              </a:lnSpc>
              <a:spcBef>
                <a:spcPts val="0"/>
              </a:spcBef>
              <a:spcAft>
                <a:spcPts val="0"/>
              </a:spcAft>
              <a:buSzPts val="1000"/>
              <a:buChar char="●"/>
            </a:pPr>
            <a:r>
              <a:rPr lang="en" sz="1000"/>
              <a:t>Indicates variations in object sizes.</a:t>
            </a:r>
            <a:endParaRPr sz="1000"/>
          </a:p>
          <a:p>
            <a:pPr indent="0" lvl="0" marL="0" rtl="0" algn="l">
              <a:spcBef>
                <a:spcPts val="1200"/>
              </a:spcBef>
              <a:spcAft>
                <a:spcPts val="0"/>
              </a:spcAft>
              <a:buNone/>
            </a:pPr>
            <a:r>
              <a:t/>
            </a:r>
            <a:endParaRPr sz="10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grpSp>
        <p:nvGrpSpPr>
          <p:cNvPr id="130" name="Google Shape;130;p18"/>
          <p:cNvGrpSpPr/>
          <p:nvPr/>
        </p:nvGrpSpPr>
        <p:grpSpPr>
          <a:xfrm>
            <a:off x="0" y="4823750"/>
            <a:ext cx="9170400" cy="996525"/>
            <a:chOff x="0" y="4823750"/>
            <a:chExt cx="9170400" cy="996525"/>
          </a:xfrm>
        </p:grpSpPr>
        <p:sp>
          <p:nvSpPr>
            <p:cNvPr id="131" name="Google Shape;131;p18"/>
            <p:cNvSpPr/>
            <p:nvPr/>
          </p:nvSpPr>
          <p:spPr>
            <a:xfrm>
              <a:off x="0" y="4934675"/>
              <a:ext cx="9170400" cy="8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32" name="Google Shape;132;p18"/>
            <p:cNvSpPr txBox="1"/>
            <p:nvPr/>
          </p:nvSpPr>
          <p:spPr>
            <a:xfrm>
              <a:off x="208350" y="4823750"/>
              <a:ext cx="88545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Open Sans"/>
                  <a:ea typeface="Open Sans"/>
                  <a:cs typeface="Open Sans"/>
                  <a:sym typeface="Open Sans"/>
                </a:rPr>
                <a:t>HARSH YADAV | ANANYA PAL | RAJ ANILBHAI PAWAR |SAPTARSI BHATTACHARYA | PURVANSHI SHARMA</a:t>
              </a:r>
              <a:endParaRPr b="1" sz="1300">
                <a:solidFill>
                  <a:schemeClr val="dk2"/>
                </a:solidFill>
                <a:latin typeface="Open Sans"/>
                <a:ea typeface="Open Sans"/>
                <a:cs typeface="Open Sans"/>
                <a:sym typeface="Open Sans"/>
              </a:endParaRPr>
            </a:p>
          </p:txBody>
        </p:sp>
      </p:grpSp>
      <p:pic>
        <p:nvPicPr>
          <p:cNvPr id="133" name="Google Shape;133;p18"/>
          <p:cNvPicPr preferRelativeResize="0"/>
          <p:nvPr/>
        </p:nvPicPr>
        <p:blipFill>
          <a:blip r:embed="rId3">
            <a:alphaModFix/>
          </a:blip>
          <a:stretch>
            <a:fillRect/>
          </a:stretch>
        </p:blipFill>
        <p:spPr>
          <a:xfrm>
            <a:off x="152400" y="-308175"/>
            <a:ext cx="5161225" cy="5143500"/>
          </a:xfrm>
          <a:prstGeom prst="rect">
            <a:avLst/>
          </a:prstGeom>
          <a:noFill/>
          <a:ln>
            <a:noFill/>
          </a:ln>
        </p:spPr>
      </p:pic>
      <p:sp>
        <p:nvSpPr>
          <p:cNvPr id="134" name="Google Shape;134;p18"/>
          <p:cNvSpPr txBox="1"/>
          <p:nvPr>
            <p:ph idx="12" type="sldNum"/>
          </p:nvPr>
        </p:nvSpPr>
        <p:spPr>
          <a:xfrm>
            <a:off x="84724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Arial"/>
                <a:ea typeface="Arial"/>
                <a:cs typeface="Arial"/>
                <a:sym typeface="Arial"/>
              </a:rPr>
              <a:t>‹#›</a:t>
            </a:fld>
            <a:endParaRPr b="1" sz="1700">
              <a:latin typeface="Arial"/>
              <a:ea typeface="Arial"/>
              <a:cs typeface="Arial"/>
              <a:sym typeface="Arial"/>
            </a:endParaRPr>
          </a:p>
        </p:txBody>
      </p:sp>
      <p:sp>
        <p:nvSpPr>
          <p:cNvPr id="135" name="Google Shape;135;p18"/>
          <p:cNvSpPr txBox="1"/>
          <p:nvPr/>
        </p:nvSpPr>
        <p:spPr>
          <a:xfrm>
            <a:off x="4961200" y="1093800"/>
            <a:ext cx="3606900" cy="36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The pair plot provides a comprehensive visualization of the pairwise relationships among different dimensions of the detected objects (X, Y, Width and Height).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
                <a:solidFill>
                  <a:schemeClr val="dk2"/>
                </a:solidFill>
              </a:rPr>
              <a:t>The diagonal displays histograms that represent the distribution of each dimension, while the off-diagonal scatter plots illustrate the interrelationships between these dimensions.</a:t>
            </a:r>
            <a:endParaRPr>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grpSp>
        <p:nvGrpSpPr>
          <p:cNvPr id="140" name="Google Shape;140;p19"/>
          <p:cNvGrpSpPr/>
          <p:nvPr/>
        </p:nvGrpSpPr>
        <p:grpSpPr>
          <a:xfrm>
            <a:off x="0" y="4823750"/>
            <a:ext cx="9170400" cy="996525"/>
            <a:chOff x="0" y="4823750"/>
            <a:chExt cx="9170400" cy="996525"/>
          </a:xfrm>
        </p:grpSpPr>
        <p:sp>
          <p:nvSpPr>
            <p:cNvPr id="141" name="Google Shape;141;p19"/>
            <p:cNvSpPr/>
            <p:nvPr/>
          </p:nvSpPr>
          <p:spPr>
            <a:xfrm>
              <a:off x="0" y="4934675"/>
              <a:ext cx="9170400" cy="8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42" name="Google Shape;142;p19"/>
            <p:cNvSpPr txBox="1"/>
            <p:nvPr/>
          </p:nvSpPr>
          <p:spPr>
            <a:xfrm>
              <a:off x="208350" y="4823750"/>
              <a:ext cx="88545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Open Sans"/>
                  <a:ea typeface="Open Sans"/>
                  <a:cs typeface="Open Sans"/>
                  <a:sym typeface="Open Sans"/>
                </a:rPr>
                <a:t>HARSH YADAV | ANANYA PAL | RAJ ANILBHAI PAWAR |SAPTARSI BHATTACHARYA | PURVANSHI SHARMA</a:t>
              </a:r>
              <a:endParaRPr b="1" sz="1300">
                <a:solidFill>
                  <a:schemeClr val="dk2"/>
                </a:solidFill>
                <a:latin typeface="Open Sans"/>
                <a:ea typeface="Open Sans"/>
                <a:cs typeface="Open Sans"/>
                <a:sym typeface="Open Sans"/>
              </a:endParaRPr>
            </a:p>
          </p:txBody>
        </p:sp>
      </p:grpSp>
      <p:pic>
        <p:nvPicPr>
          <p:cNvPr id="143" name="Google Shape;143;p19"/>
          <p:cNvPicPr preferRelativeResize="0"/>
          <p:nvPr/>
        </p:nvPicPr>
        <p:blipFill>
          <a:blip r:embed="rId3">
            <a:alphaModFix/>
          </a:blip>
          <a:stretch>
            <a:fillRect/>
          </a:stretch>
        </p:blipFill>
        <p:spPr>
          <a:xfrm>
            <a:off x="152400" y="152400"/>
            <a:ext cx="6894408" cy="4595150"/>
          </a:xfrm>
          <a:prstGeom prst="rect">
            <a:avLst/>
          </a:prstGeom>
          <a:noFill/>
          <a:ln>
            <a:noFill/>
          </a:ln>
        </p:spPr>
      </p:pic>
      <p:sp>
        <p:nvSpPr>
          <p:cNvPr id="144" name="Google Shape;144;p19"/>
          <p:cNvSpPr txBox="1"/>
          <p:nvPr>
            <p:ph idx="12" type="sldNum"/>
          </p:nvPr>
        </p:nvSpPr>
        <p:spPr>
          <a:xfrm>
            <a:off x="84724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Arial"/>
                <a:ea typeface="Arial"/>
                <a:cs typeface="Arial"/>
                <a:sym typeface="Arial"/>
              </a:rPr>
              <a:t>‹#›</a:t>
            </a:fld>
            <a:endParaRPr b="1" sz="1700">
              <a:latin typeface="Arial"/>
              <a:ea typeface="Arial"/>
              <a:cs typeface="Arial"/>
              <a:sym typeface="Arial"/>
            </a:endParaRPr>
          </a:p>
        </p:txBody>
      </p:sp>
      <p:sp>
        <p:nvSpPr>
          <p:cNvPr id="145" name="Google Shape;145;p19"/>
          <p:cNvSpPr txBox="1"/>
          <p:nvPr/>
        </p:nvSpPr>
        <p:spPr>
          <a:xfrm>
            <a:off x="5207825" y="1871350"/>
            <a:ext cx="3711000" cy="12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The graph illustrates how precision varies with confidence for both metal and nonmetal objects. As confidence increases, the precision for detecting metal objects (light blue line) and nonmetal objects (orange line) improves, indicating higher accuracy at higher confidence levels.</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grpSp>
        <p:nvGrpSpPr>
          <p:cNvPr id="150" name="Google Shape;150;p20"/>
          <p:cNvGrpSpPr/>
          <p:nvPr/>
        </p:nvGrpSpPr>
        <p:grpSpPr>
          <a:xfrm>
            <a:off x="0" y="4823750"/>
            <a:ext cx="9170400" cy="996525"/>
            <a:chOff x="0" y="4823750"/>
            <a:chExt cx="9170400" cy="996525"/>
          </a:xfrm>
        </p:grpSpPr>
        <p:sp>
          <p:nvSpPr>
            <p:cNvPr id="151" name="Google Shape;151;p20"/>
            <p:cNvSpPr/>
            <p:nvPr/>
          </p:nvSpPr>
          <p:spPr>
            <a:xfrm>
              <a:off x="0" y="4934675"/>
              <a:ext cx="9170400" cy="8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52" name="Google Shape;152;p20"/>
            <p:cNvSpPr txBox="1"/>
            <p:nvPr/>
          </p:nvSpPr>
          <p:spPr>
            <a:xfrm>
              <a:off x="208350" y="4823750"/>
              <a:ext cx="88545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Open Sans"/>
                  <a:ea typeface="Open Sans"/>
                  <a:cs typeface="Open Sans"/>
                  <a:sym typeface="Open Sans"/>
                </a:rPr>
                <a:t>HARSH YADAV | ANANYA PAL | RAJ ANILBHAI PAWAR |SAPTARSI BHATTACHARYA | PURVANSHI SHARMA</a:t>
              </a:r>
              <a:endParaRPr b="1" sz="1300">
                <a:solidFill>
                  <a:schemeClr val="dk2"/>
                </a:solidFill>
                <a:latin typeface="Open Sans"/>
                <a:ea typeface="Open Sans"/>
                <a:cs typeface="Open Sans"/>
                <a:sym typeface="Open Sans"/>
              </a:endParaRPr>
            </a:p>
          </p:txBody>
        </p:sp>
      </p:grpSp>
      <p:pic>
        <p:nvPicPr>
          <p:cNvPr id="153" name="Google Shape;153;p20"/>
          <p:cNvPicPr preferRelativeResize="0"/>
          <p:nvPr/>
        </p:nvPicPr>
        <p:blipFill>
          <a:blip r:embed="rId3">
            <a:alphaModFix/>
          </a:blip>
          <a:stretch>
            <a:fillRect/>
          </a:stretch>
        </p:blipFill>
        <p:spPr>
          <a:xfrm>
            <a:off x="152400" y="152400"/>
            <a:ext cx="6894408" cy="4595150"/>
          </a:xfrm>
          <a:prstGeom prst="rect">
            <a:avLst/>
          </a:prstGeom>
          <a:noFill/>
          <a:ln>
            <a:noFill/>
          </a:ln>
        </p:spPr>
      </p:pic>
      <p:sp>
        <p:nvSpPr>
          <p:cNvPr id="154" name="Google Shape;154;p20"/>
          <p:cNvSpPr txBox="1"/>
          <p:nvPr>
            <p:ph idx="12" type="sldNum"/>
          </p:nvPr>
        </p:nvSpPr>
        <p:spPr>
          <a:xfrm>
            <a:off x="84724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Arial"/>
                <a:ea typeface="Arial"/>
                <a:cs typeface="Arial"/>
                <a:sym typeface="Arial"/>
              </a:rPr>
              <a:t>‹#›</a:t>
            </a:fld>
            <a:endParaRPr b="1" sz="1700">
              <a:latin typeface="Arial"/>
              <a:ea typeface="Arial"/>
              <a:cs typeface="Arial"/>
              <a:sym typeface="Arial"/>
            </a:endParaRPr>
          </a:p>
        </p:txBody>
      </p:sp>
      <p:sp>
        <p:nvSpPr>
          <p:cNvPr id="155" name="Google Shape;155;p20"/>
          <p:cNvSpPr txBox="1"/>
          <p:nvPr/>
        </p:nvSpPr>
        <p:spPr>
          <a:xfrm>
            <a:off x="4948050" y="1766450"/>
            <a:ext cx="4073100" cy="185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t>The precision-recall curve for metal objects (light blue line) shows higher precision at various recall levels compared to nonmetal objects.</a:t>
            </a:r>
            <a:endParaRPr sz="1100"/>
          </a:p>
          <a:p>
            <a:pPr indent="0" lvl="0" marL="0" rtl="0" algn="l">
              <a:lnSpc>
                <a:spcPct val="115000"/>
              </a:lnSpc>
              <a:spcBef>
                <a:spcPts val="0"/>
              </a:spcBef>
              <a:spcAft>
                <a:spcPts val="0"/>
              </a:spcAft>
              <a:buNone/>
            </a:pPr>
            <a:r>
              <a:rPr lang="en" sz="1100"/>
              <a:t>The precision-recall curve for </a:t>
            </a:r>
            <a:r>
              <a:rPr lang="en" sz="1100"/>
              <a:t>non metal</a:t>
            </a:r>
            <a:r>
              <a:rPr lang="en" sz="1100"/>
              <a:t> objects (orange line) indicates slightly lower precision compared to metal objects.</a:t>
            </a:r>
            <a:endParaRPr sz="1100"/>
          </a:p>
          <a:p>
            <a:pPr indent="0" lvl="0" marL="0" rtl="0" algn="l">
              <a:lnSpc>
                <a:spcPct val="115000"/>
              </a:lnSpc>
              <a:spcBef>
                <a:spcPts val="0"/>
              </a:spcBef>
              <a:spcAft>
                <a:spcPts val="0"/>
              </a:spcAft>
              <a:buNone/>
            </a:pPr>
            <a:r>
              <a:rPr lang="en" sz="1100"/>
              <a:t>The aggregated precision-recall curve for all classes (dark blue line) demonstrates the overall performance of the model, with a mean average precision (mAP) of 0.756 at a recall threshold of 0.5.</a:t>
            </a:r>
            <a:endParaRPr sz="1100"/>
          </a:p>
          <a:p>
            <a:pPr indent="0" lvl="0" marL="0" rtl="0" algn="l">
              <a:spcBef>
                <a:spcPts val="0"/>
              </a:spcBef>
              <a:spcAft>
                <a:spcPts val="0"/>
              </a:spcAft>
              <a:buNone/>
            </a:pPr>
            <a:r>
              <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grpSp>
        <p:nvGrpSpPr>
          <p:cNvPr id="160" name="Google Shape;160;p21"/>
          <p:cNvGrpSpPr/>
          <p:nvPr/>
        </p:nvGrpSpPr>
        <p:grpSpPr>
          <a:xfrm>
            <a:off x="0" y="4823750"/>
            <a:ext cx="9170400" cy="996525"/>
            <a:chOff x="0" y="4823750"/>
            <a:chExt cx="9170400" cy="996525"/>
          </a:xfrm>
        </p:grpSpPr>
        <p:sp>
          <p:nvSpPr>
            <p:cNvPr id="161" name="Google Shape;161;p21"/>
            <p:cNvSpPr/>
            <p:nvPr/>
          </p:nvSpPr>
          <p:spPr>
            <a:xfrm>
              <a:off x="0" y="4934675"/>
              <a:ext cx="9170400" cy="88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62" name="Google Shape;162;p21"/>
            <p:cNvSpPr txBox="1"/>
            <p:nvPr/>
          </p:nvSpPr>
          <p:spPr>
            <a:xfrm>
              <a:off x="208350" y="4823750"/>
              <a:ext cx="88545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Open Sans"/>
                  <a:ea typeface="Open Sans"/>
                  <a:cs typeface="Open Sans"/>
                  <a:sym typeface="Open Sans"/>
                </a:rPr>
                <a:t>HARSH YADAV | ANANYA PAL | RAJ ANILBHAI PAWAR |SAPTARSI BHATTACHARYA | PURVANSHI SHARMA</a:t>
              </a:r>
              <a:endParaRPr b="1" sz="1300">
                <a:solidFill>
                  <a:schemeClr val="dk2"/>
                </a:solidFill>
                <a:latin typeface="Open Sans"/>
                <a:ea typeface="Open Sans"/>
                <a:cs typeface="Open Sans"/>
                <a:sym typeface="Open Sans"/>
              </a:endParaRPr>
            </a:p>
          </p:txBody>
        </p:sp>
      </p:grpSp>
      <p:pic>
        <p:nvPicPr>
          <p:cNvPr id="163" name="Google Shape;163;p21"/>
          <p:cNvPicPr preferRelativeResize="0"/>
          <p:nvPr/>
        </p:nvPicPr>
        <p:blipFill>
          <a:blip r:embed="rId3">
            <a:alphaModFix/>
          </a:blip>
          <a:stretch>
            <a:fillRect/>
          </a:stretch>
        </p:blipFill>
        <p:spPr>
          <a:xfrm>
            <a:off x="152400" y="152400"/>
            <a:ext cx="6894408" cy="4595150"/>
          </a:xfrm>
          <a:prstGeom prst="rect">
            <a:avLst/>
          </a:prstGeom>
          <a:noFill/>
          <a:ln>
            <a:noFill/>
          </a:ln>
        </p:spPr>
      </p:pic>
      <p:sp>
        <p:nvSpPr>
          <p:cNvPr id="164" name="Google Shape;164;p21"/>
          <p:cNvSpPr txBox="1"/>
          <p:nvPr>
            <p:ph idx="12" type="sldNum"/>
          </p:nvPr>
        </p:nvSpPr>
        <p:spPr>
          <a:xfrm>
            <a:off x="8472458" y="4587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en" sz="1700">
                <a:latin typeface="Arial"/>
                <a:ea typeface="Arial"/>
                <a:cs typeface="Arial"/>
                <a:sym typeface="Arial"/>
              </a:rPr>
              <a:t>‹#›</a:t>
            </a:fld>
            <a:endParaRPr b="1" sz="1700">
              <a:latin typeface="Arial"/>
              <a:ea typeface="Arial"/>
              <a:cs typeface="Arial"/>
              <a:sym typeface="Arial"/>
            </a:endParaRPr>
          </a:p>
        </p:txBody>
      </p:sp>
      <p:sp>
        <p:nvSpPr>
          <p:cNvPr id="165" name="Google Shape;165;p21"/>
          <p:cNvSpPr txBox="1"/>
          <p:nvPr/>
        </p:nvSpPr>
        <p:spPr>
          <a:xfrm>
            <a:off x="5047075" y="1459525"/>
            <a:ext cx="3875100" cy="312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b="1" sz="1100"/>
          </a:p>
        </p:txBody>
      </p:sp>
      <p:sp>
        <p:nvSpPr>
          <p:cNvPr id="166" name="Google Shape;166;p21"/>
          <p:cNvSpPr txBox="1"/>
          <p:nvPr/>
        </p:nvSpPr>
        <p:spPr>
          <a:xfrm>
            <a:off x="5142925" y="1951675"/>
            <a:ext cx="3683400" cy="9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The Recall-Confidence Curve shows that the model </a:t>
            </a:r>
            <a:r>
              <a:rPr b="1" lang="en" sz="1100">
                <a:solidFill>
                  <a:schemeClr val="dk2"/>
                </a:solidFill>
              </a:rPr>
              <a:t>detects "metal" objects with higher recall at higher confidence thresholds</a:t>
            </a:r>
            <a:r>
              <a:rPr lang="en" sz="1100">
                <a:solidFill>
                  <a:schemeClr val="dk2"/>
                </a:solidFill>
              </a:rPr>
              <a:t> compared to "nonmetal" objects, indicating better performance for metals.</a:t>
            </a:r>
            <a:endParaRPr sz="11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